
<file path=[Content_Types].xml><?xml version="1.0" encoding="utf-8"?>
<Types xmlns="http://schemas.openxmlformats.org/package/2006/content-types">
  <Default Extension="tmp" ContentType="image/pn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74" r:id="rId2"/>
    <p:sldId id="275" r:id="rId3"/>
    <p:sldId id="276" r:id="rId4"/>
    <p:sldId id="277" r:id="rId5"/>
    <p:sldId id="278" r:id="rId6"/>
    <p:sldId id="294" r:id="rId7"/>
    <p:sldId id="295" r:id="rId8"/>
    <p:sldId id="296" r:id="rId9"/>
    <p:sldId id="297" r:id="rId10"/>
    <p:sldId id="283" r:id="rId11"/>
    <p:sldId id="284" r:id="rId12"/>
    <p:sldId id="285" r:id="rId13"/>
    <p:sldId id="298" r:id="rId14"/>
    <p:sldId id="299" r:id="rId15"/>
    <p:sldId id="303" r:id="rId16"/>
    <p:sldId id="293" r:id="rId17"/>
    <p:sldId id="304" r:id="rId18"/>
    <p:sldId id="286" r:id="rId19"/>
    <p:sldId id="287" r:id="rId20"/>
    <p:sldId id="288" r:id="rId21"/>
    <p:sldId id="305" r:id="rId22"/>
    <p:sldId id="289"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687" autoAdjust="0"/>
  </p:normalViewPr>
  <p:slideViewPr>
    <p:cSldViewPr>
      <p:cViewPr varScale="1">
        <p:scale>
          <a:sx n="96" d="100"/>
          <a:sy n="96" d="100"/>
        </p:scale>
        <p:origin x="-1428"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BDDEBA1-AA18-4CBA-899D-769A0C6C9812}" type="datetimeFigureOut">
              <a:rPr lang="en-US" smtClean="0"/>
              <a:t>7/22/2013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0A85F8-C2DC-41AB-BFC1-FEDF183036D2}" type="slidenum">
              <a:rPr lang="en-US" smtClean="0"/>
              <a:t>‹#›</a:t>
            </a:fld>
            <a:endParaRPr lang="en-US"/>
          </a:p>
        </p:txBody>
      </p:sp>
    </p:spTree>
    <p:extLst>
      <p:ext uri="{BB962C8B-B14F-4D97-AF65-F5344CB8AC3E}">
        <p14:creationId xmlns:p14="http://schemas.microsoft.com/office/powerpoint/2010/main" val="9484625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fld id="{6D1F62D5-6726-ED48-92C9-44F4E82F90F1}" type="slidenum">
              <a:rPr lang="en-US" sz="1200" b="1">
                <a:latin typeface="Arial" charset="0"/>
              </a:rPr>
              <a:pPr algn="r"/>
              <a:t>6</a:t>
            </a:fld>
            <a:endParaRPr lang="en-US" sz="1200" b="1">
              <a:latin typeface="Arial" charset="0"/>
            </a:endParaRPr>
          </a:p>
        </p:txBody>
      </p:sp>
      <p:sp>
        <p:nvSpPr>
          <p:cNvPr id="2355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355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a:spcBef>
                <a:spcPct val="0"/>
              </a:spcBef>
            </a:pPr>
            <a:endParaRPr lang="en-US">
              <a:latin typeface="Times"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91429" tIns="45714" rIns="91429" bIns="45714" anchor="b"/>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fld id="{D3C20AD6-61B5-C640-9DFD-47FFD4730D53}" type="slidenum">
              <a:rPr lang="en-US" sz="1200">
                <a:latin typeface="Times" charset="0"/>
                <a:ea typeface="ヒラギノ角ゴ Pro W3" charset="0"/>
                <a:cs typeface="ヒラギノ角ゴ Pro W3" charset="0"/>
              </a:rPr>
              <a:pPr algn="r"/>
              <a:t>7</a:t>
            </a:fld>
            <a:endParaRPr lang="en-US" sz="1200">
              <a:latin typeface="Times" charset="0"/>
              <a:ea typeface="ヒラギノ角ゴ Pro W3" charset="0"/>
              <a:cs typeface="ヒラギノ角ゴ Pro W3" charset="0"/>
            </a:endParaRPr>
          </a:p>
        </p:txBody>
      </p:sp>
      <p:sp>
        <p:nvSpPr>
          <p:cNvPr id="24579"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sp>
      <p:sp>
        <p:nvSpPr>
          <p:cNvPr id="24580" name="Rectangle 3"/>
          <p:cNvSpPr>
            <a:spLocks noGrp="1" noChangeArrowheads="1"/>
          </p:cNvSpPr>
          <p:nvPr>
            <p:ph type="body" idx="1"/>
          </p:nvPr>
        </p:nvSpPr>
        <p:spPr bwMode="auto">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a:spcBef>
                <a:spcPct val="0"/>
              </a:spcBef>
            </a:pPr>
            <a:endParaRPr lang="en-US">
              <a:latin typeface="Times New Roman"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91429" tIns="45714" rIns="91429" bIns="45714" anchor="b"/>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fld id="{092539B0-6579-B747-9E12-F5BD0B1372B9}" type="slidenum">
              <a:rPr lang="en-US" sz="1200">
                <a:latin typeface="Times" charset="0"/>
                <a:ea typeface="ヒラギノ角ゴ Pro W3" charset="0"/>
                <a:cs typeface="ヒラギノ角ゴ Pro W3" charset="0"/>
              </a:rPr>
              <a:pPr algn="r"/>
              <a:t>8</a:t>
            </a:fld>
            <a:endParaRPr lang="en-US" sz="1200">
              <a:latin typeface="Times" charset="0"/>
              <a:ea typeface="ヒラギノ角ゴ Pro W3" charset="0"/>
              <a:cs typeface="ヒラギノ角ゴ Pro W3" charset="0"/>
            </a:endParaRPr>
          </a:p>
        </p:txBody>
      </p:sp>
      <p:sp>
        <p:nvSpPr>
          <p:cNvPr id="25603"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sp>
      <p:sp>
        <p:nvSpPr>
          <p:cNvPr id="25604" name="Rectangle 3"/>
          <p:cNvSpPr>
            <a:spLocks noGrp="1" noChangeArrowheads="1"/>
          </p:cNvSpPr>
          <p:nvPr>
            <p:ph type="body" idx="1"/>
          </p:nvPr>
        </p:nvSpPr>
        <p:spPr bwMode="auto">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a:spcBef>
                <a:spcPct val="0"/>
              </a:spcBef>
              <a:buFont typeface="Times New Roman" charset="0"/>
              <a:buNone/>
            </a:pPr>
            <a:endParaRPr lang="en-US">
              <a:latin typeface="Calibri"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a:spcBef>
                <a:spcPct val="0"/>
              </a:spcBef>
            </a:pPr>
            <a:endParaRPr lang="en-US">
              <a:latin typeface="Calibri" charset="0"/>
            </a:endParaRPr>
          </a:p>
        </p:txBody>
      </p:sp>
      <p:sp>
        <p:nvSpPr>
          <p:cNvPr id="266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fld id="{ED9963FA-AC46-BF46-90BE-E6734D61A8CD}" type="slidenum">
              <a:rPr lang="en-US"/>
              <a:pPr/>
              <a:t>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Identify the dependent and independent variables?</a:t>
            </a:r>
          </a:p>
          <a:p>
            <a:r>
              <a:rPr lang="en-US" dirty="0" smtClean="0"/>
              <a:t>What is the likely temperature range?</a:t>
            </a:r>
          </a:p>
          <a:p>
            <a:endParaRPr lang="en-US" dirty="0"/>
          </a:p>
        </p:txBody>
      </p:sp>
      <p:sp>
        <p:nvSpPr>
          <p:cNvPr id="4" name="Slide Number Placeholder 3"/>
          <p:cNvSpPr>
            <a:spLocks noGrp="1"/>
          </p:cNvSpPr>
          <p:nvPr>
            <p:ph type="sldNum" sz="quarter" idx="10"/>
          </p:nvPr>
        </p:nvSpPr>
        <p:spPr/>
        <p:txBody>
          <a:bodyPr/>
          <a:lstStyle/>
          <a:p>
            <a:fld id="{940A85F8-C2DC-41AB-BFC1-FEDF183036D2}" type="slidenum">
              <a:rPr lang="en-US" smtClean="0"/>
              <a:t>18</a:t>
            </a:fld>
            <a:endParaRPr lang="en-US"/>
          </a:p>
        </p:txBody>
      </p:sp>
    </p:spTree>
    <p:extLst>
      <p:ext uri="{BB962C8B-B14F-4D97-AF65-F5344CB8AC3E}">
        <p14:creationId xmlns:p14="http://schemas.microsoft.com/office/powerpoint/2010/main" val="15305204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a:t>
            </a:r>
            <a:r>
              <a:rPr lang="en-US" baseline="0" dirty="0" smtClean="0"/>
              <a:t> students to compare their graphs with a real data set.</a:t>
            </a:r>
          </a:p>
          <a:p>
            <a:r>
              <a:rPr lang="en-US" baseline="0" dirty="0" smtClean="0"/>
              <a:t>Anticipate that omega-3 graph would go the other way (negative correlation)</a:t>
            </a:r>
            <a:endParaRPr lang="en-US" dirty="0"/>
          </a:p>
        </p:txBody>
      </p:sp>
      <p:sp>
        <p:nvSpPr>
          <p:cNvPr id="4" name="Slide Number Placeholder 3"/>
          <p:cNvSpPr>
            <a:spLocks noGrp="1"/>
          </p:cNvSpPr>
          <p:nvPr>
            <p:ph type="sldNum" sz="quarter" idx="10"/>
          </p:nvPr>
        </p:nvSpPr>
        <p:spPr/>
        <p:txBody>
          <a:bodyPr/>
          <a:lstStyle/>
          <a:p>
            <a:fld id="{940A85F8-C2DC-41AB-BFC1-FEDF183036D2}" type="slidenum">
              <a:rPr lang="en-US" smtClean="0"/>
              <a:t>19</a:t>
            </a:fld>
            <a:endParaRPr lang="en-US"/>
          </a:p>
        </p:txBody>
      </p:sp>
    </p:spTree>
    <p:extLst>
      <p:ext uri="{BB962C8B-B14F-4D97-AF65-F5344CB8AC3E}">
        <p14:creationId xmlns:p14="http://schemas.microsoft.com/office/powerpoint/2010/main" val="13477848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1973120-2512-4B1D-8172-DCDC7E22381D}" type="datetimeFigureOut">
              <a:rPr lang="en-US" smtClean="0"/>
              <a:t>7/22/2013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7AB57B-52C3-45C7-A4F6-49463519B2FE}" type="slidenum">
              <a:rPr lang="en-US" smtClean="0"/>
              <a:t>‹#›</a:t>
            </a:fld>
            <a:endParaRPr lang="en-US"/>
          </a:p>
        </p:txBody>
      </p:sp>
    </p:spTree>
    <p:extLst>
      <p:ext uri="{BB962C8B-B14F-4D97-AF65-F5344CB8AC3E}">
        <p14:creationId xmlns:p14="http://schemas.microsoft.com/office/powerpoint/2010/main" val="14972591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1973120-2512-4B1D-8172-DCDC7E22381D}" type="datetimeFigureOut">
              <a:rPr lang="en-US" smtClean="0"/>
              <a:t>7/22/2013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7AB57B-52C3-45C7-A4F6-49463519B2FE}" type="slidenum">
              <a:rPr lang="en-US" smtClean="0"/>
              <a:t>‹#›</a:t>
            </a:fld>
            <a:endParaRPr lang="en-US"/>
          </a:p>
        </p:txBody>
      </p:sp>
    </p:spTree>
    <p:extLst>
      <p:ext uri="{BB962C8B-B14F-4D97-AF65-F5344CB8AC3E}">
        <p14:creationId xmlns:p14="http://schemas.microsoft.com/office/powerpoint/2010/main" val="9225443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1973120-2512-4B1D-8172-DCDC7E22381D}" type="datetimeFigureOut">
              <a:rPr lang="en-US" smtClean="0"/>
              <a:t>7/22/2013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7AB57B-52C3-45C7-A4F6-49463519B2FE}" type="slidenum">
              <a:rPr lang="en-US" smtClean="0"/>
              <a:t>‹#›</a:t>
            </a:fld>
            <a:endParaRPr lang="en-US"/>
          </a:p>
        </p:txBody>
      </p:sp>
    </p:spTree>
    <p:extLst>
      <p:ext uri="{BB962C8B-B14F-4D97-AF65-F5344CB8AC3E}">
        <p14:creationId xmlns:p14="http://schemas.microsoft.com/office/powerpoint/2010/main" val="10826343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1973120-2512-4B1D-8172-DCDC7E22381D}" type="datetimeFigureOut">
              <a:rPr lang="en-US" smtClean="0"/>
              <a:t>7/22/2013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7AB57B-52C3-45C7-A4F6-49463519B2FE}" type="slidenum">
              <a:rPr lang="en-US" smtClean="0"/>
              <a:t>‹#›</a:t>
            </a:fld>
            <a:endParaRPr lang="en-US"/>
          </a:p>
        </p:txBody>
      </p:sp>
    </p:spTree>
    <p:extLst>
      <p:ext uri="{BB962C8B-B14F-4D97-AF65-F5344CB8AC3E}">
        <p14:creationId xmlns:p14="http://schemas.microsoft.com/office/powerpoint/2010/main" val="16309586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1973120-2512-4B1D-8172-DCDC7E22381D}" type="datetimeFigureOut">
              <a:rPr lang="en-US" smtClean="0"/>
              <a:t>7/22/2013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7AB57B-52C3-45C7-A4F6-49463519B2FE}" type="slidenum">
              <a:rPr lang="en-US" smtClean="0"/>
              <a:t>‹#›</a:t>
            </a:fld>
            <a:endParaRPr lang="en-US"/>
          </a:p>
        </p:txBody>
      </p:sp>
    </p:spTree>
    <p:extLst>
      <p:ext uri="{BB962C8B-B14F-4D97-AF65-F5344CB8AC3E}">
        <p14:creationId xmlns:p14="http://schemas.microsoft.com/office/powerpoint/2010/main" val="18733212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1973120-2512-4B1D-8172-DCDC7E22381D}" type="datetimeFigureOut">
              <a:rPr lang="en-US" smtClean="0"/>
              <a:t>7/22/2013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7AB57B-52C3-45C7-A4F6-49463519B2FE}" type="slidenum">
              <a:rPr lang="en-US" smtClean="0"/>
              <a:t>‹#›</a:t>
            </a:fld>
            <a:endParaRPr lang="en-US"/>
          </a:p>
        </p:txBody>
      </p:sp>
    </p:spTree>
    <p:extLst>
      <p:ext uri="{BB962C8B-B14F-4D97-AF65-F5344CB8AC3E}">
        <p14:creationId xmlns:p14="http://schemas.microsoft.com/office/powerpoint/2010/main" val="1629959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1973120-2512-4B1D-8172-DCDC7E22381D}" type="datetimeFigureOut">
              <a:rPr lang="en-US" smtClean="0"/>
              <a:t>7/22/2013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07AB57B-52C3-45C7-A4F6-49463519B2FE}" type="slidenum">
              <a:rPr lang="en-US" smtClean="0"/>
              <a:t>‹#›</a:t>
            </a:fld>
            <a:endParaRPr lang="en-US"/>
          </a:p>
        </p:txBody>
      </p:sp>
    </p:spTree>
    <p:extLst>
      <p:ext uri="{BB962C8B-B14F-4D97-AF65-F5344CB8AC3E}">
        <p14:creationId xmlns:p14="http://schemas.microsoft.com/office/powerpoint/2010/main" val="1044301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1973120-2512-4B1D-8172-DCDC7E22381D}" type="datetimeFigureOut">
              <a:rPr lang="en-US" smtClean="0"/>
              <a:t>7/22/2013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07AB57B-52C3-45C7-A4F6-49463519B2FE}" type="slidenum">
              <a:rPr lang="en-US" smtClean="0"/>
              <a:t>‹#›</a:t>
            </a:fld>
            <a:endParaRPr lang="en-US"/>
          </a:p>
        </p:txBody>
      </p:sp>
    </p:spTree>
    <p:extLst>
      <p:ext uri="{BB962C8B-B14F-4D97-AF65-F5344CB8AC3E}">
        <p14:creationId xmlns:p14="http://schemas.microsoft.com/office/powerpoint/2010/main" val="27915133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1973120-2512-4B1D-8172-DCDC7E22381D}" type="datetimeFigureOut">
              <a:rPr lang="en-US" smtClean="0"/>
              <a:t>7/22/2013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07AB57B-52C3-45C7-A4F6-49463519B2FE}" type="slidenum">
              <a:rPr lang="en-US" smtClean="0"/>
              <a:t>‹#›</a:t>
            </a:fld>
            <a:endParaRPr lang="en-US"/>
          </a:p>
        </p:txBody>
      </p:sp>
    </p:spTree>
    <p:extLst>
      <p:ext uri="{BB962C8B-B14F-4D97-AF65-F5344CB8AC3E}">
        <p14:creationId xmlns:p14="http://schemas.microsoft.com/office/powerpoint/2010/main" val="38909169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1973120-2512-4B1D-8172-DCDC7E22381D}" type="datetimeFigureOut">
              <a:rPr lang="en-US" smtClean="0"/>
              <a:t>7/22/2013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7AB57B-52C3-45C7-A4F6-49463519B2FE}" type="slidenum">
              <a:rPr lang="en-US" smtClean="0"/>
              <a:t>‹#›</a:t>
            </a:fld>
            <a:endParaRPr lang="en-US"/>
          </a:p>
        </p:txBody>
      </p:sp>
    </p:spTree>
    <p:extLst>
      <p:ext uri="{BB962C8B-B14F-4D97-AF65-F5344CB8AC3E}">
        <p14:creationId xmlns:p14="http://schemas.microsoft.com/office/powerpoint/2010/main" val="30531203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1973120-2512-4B1D-8172-DCDC7E22381D}" type="datetimeFigureOut">
              <a:rPr lang="en-US" smtClean="0"/>
              <a:t>7/22/2013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7AB57B-52C3-45C7-A4F6-49463519B2FE}" type="slidenum">
              <a:rPr lang="en-US" smtClean="0"/>
              <a:t>‹#›</a:t>
            </a:fld>
            <a:endParaRPr lang="en-US"/>
          </a:p>
        </p:txBody>
      </p:sp>
    </p:spTree>
    <p:extLst>
      <p:ext uri="{BB962C8B-B14F-4D97-AF65-F5344CB8AC3E}">
        <p14:creationId xmlns:p14="http://schemas.microsoft.com/office/powerpoint/2010/main" val="652550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1973120-2512-4B1D-8172-DCDC7E22381D}" type="datetimeFigureOut">
              <a:rPr lang="en-US" smtClean="0"/>
              <a:t>7/22/2013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7AB57B-52C3-45C7-A4F6-49463519B2FE}" type="slidenum">
              <a:rPr lang="en-US" smtClean="0"/>
              <a:t>‹#›</a:t>
            </a:fld>
            <a:endParaRPr lang="en-US"/>
          </a:p>
        </p:txBody>
      </p:sp>
    </p:spTree>
    <p:extLst>
      <p:ext uri="{BB962C8B-B14F-4D97-AF65-F5344CB8AC3E}">
        <p14:creationId xmlns:p14="http://schemas.microsoft.com/office/powerpoint/2010/main" val="22594322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tmp"/><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hyperlink" Target="http://www.youtube.com/watch?v=LicQb_SnCSI"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Membrane Fluidity : Its contribution to the Dynamic </a:t>
            </a:r>
            <a:r>
              <a:rPr lang="en-US" dirty="0"/>
              <a:t>N</a:t>
            </a:r>
            <a:r>
              <a:rPr lang="en-US" dirty="0" smtClean="0"/>
              <a:t>ature of the Membrane</a:t>
            </a:r>
            <a:endParaRPr lang="en-US" dirty="0"/>
          </a:p>
        </p:txBody>
      </p:sp>
      <p:sp>
        <p:nvSpPr>
          <p:cNvPr id="3" name="Subtitle 2"/>
          <p:cNvSpPr>
            <a:spLocks noGrp="1"/>
          </p:cNvSpPr>
          <p:nvPr>
            <p:ph type="subTitle" idx="1"/>
          </p:nvPr>
        </p:nvSpPr>
        <p:spPr/>
        <p:txBody>
          <a:bodyPr>
            <a:normAutofit fontScale="70000" lnSpcReduction="20000"/>
          </a:bodyPr>
          <a:lstStyle/>
          <a:p>
            <a:r>
              <a:rPr lang="en-US" dirty="0" smtClean="0">
                <a:solidFill>
                  <a:schemeClr val="tx1"/>
                </a:solidFill>
              </a:rPr>
              <a:t>Team</a:t>
            </a:r>
          </a:p>
          <a:p>
            <a:r>
              <a:rPr lang="en-US" dirty="0" err="1" smtClean="0">
                <a:solidFill>
                  <a:schemeClr val="tx1"/>
                </a:solidFill>
              </a:rPr>
              <a:t>Mawadda</a:t>
            </a:r>
            <a:r>
              <a:rPr lang="en-US" dirty="0" smtClean="0">
                <a:solidFill>
                  <a:schemeClr val="tx1"/>
                </a:solidFill>
              </a:rPr>
              <a:t> Al-</a:t>
            </a:r>
            <a:r>
              <a:rPr lang="en-US" dirty="0" err="1" smtClean="0">
                <a:solidFill>
                  <a:schemeClr val="tx1"/>
                </a:solidFill>
              </a:rPr>
              <a:t>Naeeli</a:t>
            </a:r>
            <a:endParaRPr lang="en-US" dirty="0" smtClean="0">
              <a:solidFill>
                <a:schemeClr val="tx1"/>
              </a:solidFill>
            </a:endParaRPr>
          </a:p>
          <a:p>
            <a:r>
              <a:rPr lang="en-US" dirty="0" smtClean="0">
                <a:solidFill>
                  <a:schemeClr val="tx1"/>
                </a:solidFill>
              </a:rPr>
              <a:t>Pat </a:t>
            </a:r>
            <a:r>
              <a:rPr lang="en-US" dirty="0" err="1" smtClean="0">
                <a:solidFill>
                  <a:schemeClr val="tx1"/>
                </a:solidFill>
              </a:rPr>
              <a:t>Cipriano</a:t>
            </a:r>
            <a:r>
              <a:rPr lang="en-US" dirty="0" smtClean="0">
                <a:solidFill>
                  <a:schemeClr val="tx1"/>
                </a:solidFill>
              </a:rPr>
              <a:t>, Kim Conner, </a:t>
            </a:r>
            <a:r>
              <a:rPr lang="en-US" dirty="0" err="1" smtClean="0">
                <a:solidFill>
                  <a:schemeClr val="tx1"/>
                </a:solidFill>
              </a:rPr>
              <a:t>Lopa</a:t>
            </a:r>
            <a:r>
              <a:rPr lang="en-US" dirty="0" smtClean="0">
                <a:solidFill>
                  <a:schemeClr val="tx1"/>
                </a:solidFill>
              </a:rPr>
              <a:t> Das,</a:t>
            </a:r>
          </a:p>
          <a:p>
            <a:r>
              <a:rPr lang="en-US" dirty="0" err="1" smtClean="0">
                <a:solidFill>
                  <a:schemeClr val="tx1"/>
                </a:solidFill>
              </a:rPr>
              <a:t>Thea</a:t>
            </a:r>
            <a:r>
              <a:rPr lang="en-US" dirty="0" smtClean="0">
                <a:solidFill>
                  <a:schemeClr val="tx1"/>
                </a:solidFill>
              </a:rPr>
              <a:t> Edwards, Tara Luke</a:t>
            </a:r>
          </a:p>
          <a:p>
            <a:r>
              <a:rPr lang="en-US" dirty="0" smtClean="0">
                <a:solidFill>
                  <a:schemeClr val="tx1"/>
                </a:solidFill>
              </a:rPr>
              <a:t>Facilitators: Michelle Withers &amp; Karen York</a:t>
            </a:r>
          </a:p>
          <a:p>
            <a:endParaRPr lang="en-US" dirty="0"/>
          </a:p>
          <a:p>
            <a:endParaRPr lang="en-US" dirty="0" smtClean="0"/>
          </a:p>
          <a:p>
            <a:endParaRPr lang="en-US" dirty="0"/>
          </a:p>
          <a:p>
            <a:endParaRPr lang="en-US" dirty="0" smtClean="0"/>
          </a:p>
          <a:p>
            <a:endParaRPr lang="en-US" dirty="0"/>
          </a:p>
        </p:txBody>
      </p:sp>
    </p:spTree>
    <p:extLst>
      <p:ext uri="{BB962C8B-B14F-4D97-AF65-F5344CB8AC3E}">
        <p14:creationId xmlns:p14="http://schemas.microsoft.com/office/powerpoint/2010/main" val="188364513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Clicker Question</a:t>
            </a:r>
            <a:endParaRPr lang="en-US" dirty="0"/>
          </a:p>
        </p:txBody>
      </p:sp>
      <p:sp>
        <p:nvSpPr>
          <p:cNvPr id="3" name="Content Placeholder 2"/>
          <p:cNvSpPr>
            <a:spLocks noGrp="1"/>
          </p:cNvSpPr>
          <p:nvPr>
            <p:ph idx="1"/>
          </p:nvPr>
        </p:nvSpPr>
        <p:spPr/>
        <p:txBody>
          <a:bodyPr/>
          <a:lstStyle/>
          <a:p>
            <a:pPr marL="0" indent="0">
              <a:buNone/>
            </a:pPr>
            <a:r>
              <a:rPr lang="en-US" dirty="0" smtClean="0"/>
              <a:t>How does an increase in temperature affect membrane fluidity?</a:t>
            </a:r>
          </a:p>
          <a:p>
            <a:endParaRPr lang="en-US" dirty="0"/>
          </a:p>
          <a:p>
            <a:pPr marL="0" indent="0">
              <a:buNone/>
            </a:pPr>
            <a:r>
              <a:rPr lang="en-US" dirty="0" smtClean="0"/>
              <a:t>	A.  Increases fluidity</a:t>
            </a:r>
          </a:p>
          <a:p>
            <a:pPr marL="0" indent="0">
              <a:buNone/>
            </a:pPr>
            <a:r>
              <a:rPr lang="en-US" dirty="0" smtClean="0"/>
              <a:t>	B.  Decreases fluidity</a:t>
            </a:r>
          </a:p>
          <a:p>
            <a:pPr marL="0" indent="0">
              <a:buNone/>
            </a:pPr>
            <a:r>
              <a:rPr lang="en-US" dirty="0" smtClean="0"/>
              <a:t>	C.  No change</a:t>
            </a:r>
            <a:endParaRPr lang="en-US" dirty="0"/>
          </a:p>
        </p:txBody>
      </p:sp>
    </p:spTree>
    <p:extLst>
      <p:ext uri="{BB962C8B-B14F-4D97-AF65-F5344CB8AC3E}">
        <p14:creationId xmlns:p14="http://schemas.microsoft.com/office/powerpoint/2010/main" val="36058592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Clicker Question</a:t>
            </a:r>
            <a:endParaRPr lang="en-US" dirty="0"/>
          </a:p>
        </p:txBody>
      </p:sp>
      <p:sp>
        <p:nvSpPr>
          <p:cNvPr id="3" name="Content Placeholder 2"/>
          <p:cNvSpPr>
            <a:spLocks noGrp="1"/>
          </p:cNvSpPr>
          <p:nvPr>
            <p:ph idx="1"/>
          </p:nvPr>
        </p:nvSpPr>
        <p:spPr/>
        <p:txBody>
          <a:bodyPr/>
          <a:lstStyle/>
          <a:p>
            <a:pPr marL="0" indent="0">
              <a:buNone/>
            </a:pPr>
            <a:r>
              <a:rPr lang="en-US" dirty="0" smtClean="0"/>
              <a:t>How does an increase in temperature affect membrane fluidity?</a:t>
            </a:r>
          </a:p>
          <a:p>
            <a:endParaRPr lang="en-US" dirty="0"/>
          </a:p>
          <a:p>
            <a:pPr marL="0" indent="0">
              <a:buNone/>
            </a:pPr>
            <a:r>
              <a:rPr lang="en-US" dirty="0" smtClean="0"/>
              <a:t>	</a:t>
            </a:r>
            <a:r>
              <a:rPr lang="en-US" b="1" i="1" dirty="0" smtClean="0"/>
              <a:t>A.  Increases fluidity</a:t>
            </a:r>
          </a:p>
          <a:p>
            <a:pPr marL="0" indent="0">
              <a:buNone/>
            </a:pPr>
            <a:r>
              <a:rPr lang="en-US" dirty="0" smtClean="0"/>
              <a:t>	B.  Decreases fluidity</a:t>
            </a:r>
          </a:p>
          <a:p>
            <a:pPr marL="0" indent="0">
              <a:buNone/>
            </a:pPr>
            <a:r>
              <a:rPr lang="en-US" b="1" i="1" dirty="0" smtClean="0"/>
              <a:t>	</a:t>
            </a:r>
            <a:r>
              <a:rPr lang="en-US" dirty="0" smtClean="0"/>
              <a:t>C.  No change</a:t>
            </a:r>
            <a:endParaRPr lang="en-US" dirty="0"/>
          </a:p>
        </p:txBody>
      </p:sp>
    </p:spTree>
    <p:extLst>
      <p:ext uri="{BB962C8B-B14F-4D97-AF65-F5344CB8AC3E}">
        <p14:creationId xmlns:p14="http://schemas.microsoft.com/office/powerpoint/2010/main" val="303391232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352657605"/>
              </p:ext>
            </p:extLst>
          </p:nvPr>
        </p:nvGraphicFramePr>
        <p:xfrm>
          <a:off x="1600200" y="3276600"/>
          <a:ext cx="6096000" cy="2666999"/>
        </p:xfrm>
        <a:graphic>
          <a:graphicData uri="http://schemas.openxmlformats.org/drawingml/2006/table">
            <a:tbl>
              <a:tblPr firstRow="1" bandRow="1">
                <a:tableStyleId>{5C22544A-7EE6-4342-B048-85BDC9FD1C3A}</a:tableStyleId>
              </a:tblPr>
              <a:tblGrid>
                <a:gridCol w="1524000"/>
                <a:gridCol w="1524000"/>
                <a:gridCol w="1524000"/>
                <a:gridCol w="1524000"/>
              </a:tblGrid>
              <a:tr h="685800">
                <a:tc>
                  <a:txBody>
                    <a:bodyPr/>
                    <a:lstStyle/>
                    <a:p>
                      <a:endParaRPr lang="en-US" dirty="0"/>
                    </a:p>
                  </a:txBody>
                  <a:tcPr/>
                </a:tc>
                <a:tc>
                  <a:txBody>
                    <a:bodyPr/>
                    <a:lstStyle/>
                    <a:p>
                      <a:r>
                        <a:rPr lang="en-US" dirty="0" smtClean="0"/>
                        <a:t>Cholesterol</a:t>
                      </a:r>
                      <a:endParaRPr lang="en-US" dirty="0"/>
                    </a:p>
                  </a:txBody>
                  <a:tcPr/>
                </a:tc>
                <a:tc>
                  <a:txBody>
                    <a:bodyPr/>
                    <a:lstStyle/>
                    <a:p>
                      <a:r>
                        <a:rPr lang="en-US" dirty="0" smtClean="0"/>
                        <a:t>Unsaturated Fatty Acids</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Saturated Fatty Acids</a:t>
                      </a:r>
                    </a:p>
                    <a:p>
                      <a:endParaRPr lang="en-US" dirty="0"/>
                    </a:p>
                  </a:txBody>
                  <a:tcPr/>
                </a:tc>
              </a:tr>
              <a:tr h="914400">
                <a:tc>
                  <a:txBody>
                    <a:bodyPr/>
                    <a:lstStyle/>
                    <a:p>
                      <a:r>
                        <a:rPr lang="en-US" dirty="0" smtClean="0"/>
                        <a:t>Cold Water Fishes</a:t>
                      </a:r>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r h="838200">
                <a:tc>
                  <a:txBody>
                    <a:bodyPr/>
                    <a:lstStyle/>
                    <a:p>
                      <a:r>
                        <a:rPr lang="en-US" dirty="0" smtClean="0"/>
                        <a:t>Warm Water Fishes</a:t>
                      </a:r>
                      <a:endParaRPr lang="en-US" dirty="0"/>
                    </a:p>
                  </a:txBody>
                  <a:tcPr/>
                </a:tc>
                <a:tc>
                  <a:txBody>
                    <a:bodyPr/>
                    <a:lstStyle/>
                    <a:p>
                      <a:endParaRPr lang="en-US" dirty="0"/>
                    </a:p>
                  </a:txBody>
                  <a:tcPr/>
                </a:tc>
                <a:tc>
                  <a:txBody>
                    <a:bodyPr/>
                    <a:lstStyle/>
                    <a:p>
                      <a:endParaRPr lang="en-US"/>
                    </a:p>
                  </a:txBody>
                  <a:tcPr/>
                </a:tc>
                <a:tc>
                  <a:txBody>
                    <a:bodyPr/>
                    <a:lstStyle/>
                    <a:p>
                      <a:endParaRPr lang="en-US" dirty="0"/>
                    </a:p>
                  </a:txBody>
                  <a:tcPr/>
                </a:tc>
              </a:tr>
            </a:tbl>
          </a:graphicData>
        </a:graphic>
      </p:graphicFrame>
      <p:sp>
        <p:nvSpPr>
          <p:cNvPr id="7" name="TextBox 6"/>
          <p:cNvSpPr txBox="1"/>
          <p:nvPr/>
        </p:nvSpPr>
        <p:spPr>
          <a:xfrm>
            <a:off x="949960" y="762000"/>
            <a:ext cx="7239000" cy="1938992"/>
          </a:xfrm>
          <a:prstGeom prst="rect">
            <a:avLst/>
          </a:prstGeom>
          <a:noFill/>
        </p:spPr>
        <p:txBody>
          <a:bodyPr wrap="square" rtlCol="0">
            <a:spAutoFit/>
          </a:bodyPr>
          <a:lstStyle/>
          <a:p>
            <a:r>
              <a:rPr lang="en-US" sz="2400" dirty="0"/>
              <a:t>Consider cold water and warm water fishes.  </a:t>
            </a:r>
          </a:p>
          <a:p>
            <a:endParaRPr lang="en-US" sz="2400" dirty="0"/>
          </a:p>
          <a:p>
            <a:r>
              <a:rPr lang="en-US" sz="2400" dirty="0"/>
              <a:t>How would membrane composition differ to maintain similar fluidity?</a:t>
            </a:r>
          </a:p>
          <a:p>
            <a:endParaRPr lang="en-US" sz="2400" dirty="0"/>
          </a:p>
        </p:txBody>
      </p:sp>
      <p:sp>
        <p:nvSpPr>
          <p:cNvPr id="8" name="TextBox 7"/>
          <p:cNvSpPr txBox="1"/>
          <p:nvPr/>
        </p:nvSpPr>
        <p:spPr>
          <a:xfrm>
            <a:off x="3698240" y="2438400"/>
            <a:ext cx="1686560" cy="523220"/>
          </a:xfrm>
          <a:prstGeom prst="rect">
            <a:avLst/>
          </a:prstGeom>
          <a:noFill/>
        </p:spPr>
        <p:txBody>
          <a:bodyPr wrap="square" rtlCol="0">
            <a:spAutoFit/>
          </a:bodyPr>
          <a:lstStyle/>
          <a:p>
            <a:r>
              <a:rPr lang="en-US" sz="2800" dirty="0" smtClean="0"/>
              <a:t>↑  ↓  --</a:t>
            </a:r>
            <a:endParaRPr lang="en-US" sz="2800" dirty="0"/>
          </a:p>
        </p:txBody>
      </p:sp>
      <p:sp>
        <p:nvSpPr>
          <p:cNvPr id="2" name="Rectangle 1"/>
          <p:cNvSpPr/>
          <p:nvPr/>
        </p:nvSpPr>
        <p:spPr>
          <a:xfrm>
            <a:off x="4648200" y="3124200"/>
            <a:ext cx="3505200" cy="3200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ffectLst/>
            </a:endParaRPr>
          </a:p>
        </p:txBody>
      </p:sp>
    </p:spTree>
    <p:extLst>
      <p:ext uri="{BB962C8B-B14F-4D97-AF65-F5344CB8AC3E}">
        <p14:creationId xmlns:p14="http://schemas.microsoft.com/office/powerpoint/2010/main" val="86904879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923979220"/>
              </p:ext>
            </p:extLst>
          </p:nvPr>
        </p:nvGraphicFramePr>
        <p:xfrm>
          <a:off x="1600200" y="3276600"/>
          <a:ext cx="6096000" cy="2666999"/>
        </p:xfrm>
        <a:graphic>
          <a:graphicData uri="http://schemas.openxmlformats.org/drawingml/2006/table">
            <a:tbl>
              <a:tblPr firstRow="1" bandRow="1">
                <a:tableStyleId>{5C22544A-7EE6-4342-B048-85BDC9FD1C3A}</a:tableStyleId>
              </a:tblPr>
              <a:tblGrid>
                <a:gridCol w="1524000"/>
                <a:gridCol w="1524000"/>
                <a:gridCol w="1524000"/>
                <a:gridCol w="1524000"/>
              </a:tblGrid>
              <a:tr h="685800">
                <a:tc>
                  <a:txBody>
                    <a:bodyPr/>
                    <a:lstStyle/>
                    <a:p>
                      <a:endParaRPr lang="en-US" dirty="0"/>
                    </a:p>
                  </a:txBody>
                  <a:tcPr/>
                </a:tc>
                <a:tc>
                  <a:txBody>
                    <a:bodyPr/>
                    <a:lstStyle/>
                    <a:p>
                      <a:r>
                        <a:rPr lang="en-US" dirty="0" smtClean="0"/>
                        <a:t>Cholesterol</a:t>
                      </a:r>
                      <a:endParaRPr lang="en-US" dirty="0"/>
                    </a:p>
                  </a:txBody>
                  <a:tcPr/>
                </a:tc>
                <a:tc>
                  <a:txBody>
                    <a:bodyPr/>
                    <a:lstStyle/>
                    <a:p>
                      <a:r>
                        <a:rPr lang="en-US" dirty="0" smtClean="0"/>
                        <a:t>Unsaturated Fatty Acids</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Saturated Fatty Acids</a:t>
                      </a:r>
                    </a:p>
                    <a:p>
                      <a:endParaRPr lang="en-US" dirty="0"/>
                    </a:p>
                  </a:txBody>
                  <a:tcPr/>
                </a:tc>
              </a:tr>
              <a:tr h="914400">
                <a:tc>
                  <a:txBody>
                    <a:bodyPr/>
                    <a:lstStyle/>
                    <a:p>
                      <a:r>
                        <a:rPr lang="en-US" dirty="0" smtClean="0"/>
                        <a:t>Cold Water Fishes</a:t>
                      </a:r>
                      <a:endParaRPr lang="en-US" dirty="0"/>
                    </a:p>
                  </a:txBody>
                  <a:tcPr/>
                </a:tc>
                <a:tc>
                  <a:txBody>
                    <a:bodyPr/>
                    <a:lstStyle/>
                    <a:p>
                      <a:pPr algn="ctr"/>
                      <a:r>
                        <a:rPr lang="en-US" sz="1800" dirty="0" smtClean="0"/>
                        <a:t>↓</a:t>
                      </a:r>
                      <a:endParaRPr lang="en-US" dirty="0"/>
                    </a:p>
                  </a:txBody>
                  <a:tcPr/>
                </a:tc>
                <a:tc>
                  <a:txBody>
                    <a:bodyPr/>
                    <a:lstStyle/>
                    <a:p>
                      <a:pPr algn="ctr"/>
                      <a:r>
                        <a:rPr lang="en-US" sz="1800" dirty="0" smtClean="0"/>
                        <a:t>↑</a:t>
                      </a:r>
                      <a:endParaRPr lang="en-US" dirty="0"/>
                    </a:p>
                  </a:txBody>
                  <a:tcPr/>
                </a:tc>
                <a:tc>
                  <a:txBody>
                    <a:bodyPr/>
                    <a:lstStyle/>
                    <a:p>
                      <a:pPr algn="ctr"/>
                      <a:r>
                        <a:rPr lang="en-US" sz="1800" smtClean="0"/>
                        <a:t>↓</a:t>
                      </a:r>
                      <a:endParaRPr lang="en-US" dirty="0"/>
                    </a:p>
                  </a:txBody>
                  <a:tcPr/>
                </a:tc>
              </a:tr>
              <a:tr h="838200">
                <a:tc>
                  <a:txBody>
                    <a:bodyPr/>
                    <a:lstStyle/>
                    <a:p>
                      <a:r>
                        <a:rPr lang="en-US" dirty="0" smtClean="0"/>
                        <a:t>Warm Water Fishes</a:t>
                      </a:r>
                      <a:endParaRPr lang="en-US" dirty="0"/>
                    </a:p>
                  </a:txBody>
                  <a:tcPr/>
                </a:tc>
                <a:tc>
                  <a:txBody>
                    <a:bodyPr/>
                    <a:lstStyle/>
                    <a:p>
                      <a:pPr algn="ctr"/>
                      <a:r>
                        <a:rPr lang="en-US" sz="1800" dirty="0" smtClean="0"/>
                        <a:t>↑</a:t>
                      </a:r>
                      <a:endParaRPr lang="en-US" dirty="0"/>
                    </a:p>
                  </a:txBody>
                  <a:tcPr/>
                </a:tc>
                <a:tc>
                  <a:txBody>
                    <a:bodyPr/>
                    <a:lstStyle/>
                    <a:p>
                      <a:pPr algn="ctr"/>
                      <a:r>
                        <a:rPr lang="en-US" sz="1800" dirty="0" smtClean="0"/>
                        <a:t>↓</a:t>
                      </a:r>
                      <a:endParaRPr lang="en-US" dirty="0"/>
                    </a:p>
                  </a:txBody>
                  <a:tcPr/>
                </a:tc>
                <a:tc>
                  <a:txBody>
                    <a:bodyPr/>
                    <a:lstStyle/>
                    <a:p>
                      <a:pPr algn="ctr"/>
                      <a:r>
                        <a:rPr lang="en-US" sz="1800" dirty="0" smtClean="0"/>
                        <a:t>↑</a:t>
                      </a:r>
                      <a:endParaRPr lang="en-US" dirty="0"/>
                    </a:p>
                  </a:txBody>
                  <a:tcPr/>
                </a:tc>
              </a:tr>
            </a:tbl>
          </a:graphicData>
        </a:graphic>
      </p:graphicFrame>
      <p:sp>
        <p:nvSpPr>
          <p:cNvPr id="7" name="TextBox 6"/>
          <p:cNvSpPr txBox="1"/>
          <p:nvPr/>
        </p:nvSpPr>
        <p:spPr>
          <a:xfrm>
            <a:off x="949960" y="762000"/>
            <a:ext cx="7239000" cy="1938992"/>
          </a:xfrm>
          <a:prstGeom prst="rect">
            <a:avLst/>
          </a:prstGeom>
          <a:noFill/>
        </p:spPr>
        <p:txBody>
          <a:bodyPr wrap="square" rtlCol="0">
            <a:spAutoFit/>
          </a:bodyPr>
          <a:lstStyle/>
          <a:p>
            <a:r>
              <a:rPr lang="en-US" sz="2400" dirty="0"/>
              <a:t>Consider cold water and warm water fishes.  </a:t>
            </a:r>
          </a:p>
          <a:p>
            <a:endParaRPr lang="en-US" sz="2400" dirty="0"/>
          </a:p>
          <a:p>
            <a:r>
              <a:rPr lang="en-US" sz="2400" dirty="0"/>
              <a:t>How would membrane composition differ to maintain similar fluidity?</a:t>
            </a:r>
          </a:p>
          <a:p>
            <a:endParaRPr lang="en-US" sz="2400" dirty="0"/>
          </a:p>
        </p:txBody>
      </p:sp>
      <p:sp>
        <p:nvSpPr>
          <p:cNvPr id="8" name="TextBox 7"/>
          <p:cNvSpPr txBox="1"/>
          <p:nvPr/>
        </p:nvSpPr>
        <p:spPr>
          <a:xfrm>
            <a:off x="3698240" y="2438400"/>
            <a:ext cx="1686560" cy="523220"/>
          </a:xfrm>
          <a:prstGeom prst="rect">
            <a:avLst/>
          </a:prstGeom>
          <a:noFill/>
        </p:spPr>
        <p:txBody>
          <a:bodyPr wrap="square" rtlCol="0">
            <a:spAutoFit/>
          </a:bodyPr>
          <a:lstStyle/>
          <a:p>
            <a:r>
              <a:rPr lang="en-US" sz="2800" dirty="0" smtClean="0"/>
              <a:t>↑  ↓  --</a:t>
            </a:r>
            <a:endParaRPr lang="en-US" sz="2800" dirty="0"/>
          </a:p>
        </p:txBody>
      </p:sp>
      <p:sp>
        <p:nvSpPr>
          <p:cNvPr id="2" name="Rectangle 1"/>
          <p:cNvSpPr/>
          <p:nvPr/>
        </p:nvSpPr>
        <p:spPr>
          <a:xfrm>
            <a:off x="4648200" y="2971800"/>
            <a:ext cx="3505200" cy="3505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1314987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159527325"/>
              </p:ext>
            </p:extLst>
          </p:nvPr>
        </p:nvGraphicFramePr>
        <p:xfrm>
          <a:off x="1600200" y="3276600"/>
          <a:ext cx="6096000" cy="2666999"/>
        </p:xfrm>
        <a:graphic>
          <a:graphicData uri="http://schemas.openxmlformats.org/drawingml/2006/table">
            <a:tbl>
              <a:tblPr firstRow="1" bandRow="1">
                <a:tableStyleId>{5C22544A-7EE6-4342-B048-85BDC9FD1C3A}</a:tableStyleId>
              </a:tblPr>
              <a:tblGrid>
                <a:gridCol w="1524000"/>
                <a:gridCol w="1524000"/>
                <a:gridCol w="1524000"/>
                <a:gridCol w="1524000"/>
              </a:tblGrid>
              <a:tr h="685800">
                <a:tc>
                  <a:txBody>
                    <a:bodyPr/>
                    <a:lstStyle/>
                    <a:p>
                      <a:endParaRPr lang="en-US" dirty="0"/>
                    </a:p>
                  </a:txBody>
                  <a:tcPr/>
                </a:tc>
                <a:tc>
                  <a:txBody>
                    <a:bodyPr/>
                    <a:lstStyle/>
                    <a:p>
                      <a:r>
                        <a:rPr lang="en-US" dirty="0" smtClean="0"/>
                        <a:t>Cholesterol</a:t>
                      </a:r>
                      <a:endParaRPr lang="en-US" dirty="0"/>
                    </a:p>
                  </a:txBody>
                  <a:tcPr/>
                </a:tc>
                <a:tc>
                  <a:txBody>
                    <a:bodyPr/>
                    <a:lstStyle/>
                    <a:p>
                      <a:r>
                        <a:rPr lang="en-US" dirty="0" smtClean="0"/>
                        <a:t>Unsaturated Fatty Acids</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Saturated Fatty Acids</a:t>
                      </a:r>
                    </a:p>
                    <a:p>
                      <a:endParaRPr lang="en-US" dirty="0"/>
                    </a:p>
                  </a:txBody>
                  <a:tcPr/>
                </a:tc>
              </a:tr>
              <a:tr h="914400">
                <a:tc>
                  <a:txBody>
                    <a:bodyPr/>
                    <a:lstStyle/>
                    <a:p>
                      <a:r>
                        <a:rPr lang="en-US" dirty="0" smtClean="0"/>
                        <a:t>Cold Water Fishes</a:t>
                      </a:r>
                      <a:endParaRPr lang="en-US" dirty="0"/>
                    </a:p>
                  </a:txBody>
                  <a:tcPr/>
                </a:tc>
                <a:tc>
                  <a:txBody>
                    <a:bodyPr/>
                    <a:lstStyle/>
                    <a:p>
                      <a:pPr algn="ctr"/>
                      <a:r>
                        <a:rPr lang="en-US" sz="1800" dirty="0" smtClean="0"/>
                        <a:t>↓</a:t>
                      </a:r>
                      <a:endParaRPr lang="en-US" dirty="0"/>
                    </a:p>
                  </a:txBody>
                  <a:tcPr/>
                </a:tc>
                <a:tc>
                  <a:txBody>
                    <a:bodyPr/>
                    <a:lstStyle/>
                    <a:p>
                      <a:pPr algn="ctr"/>
                      <a:endParaRPr lang="en-US" dirty="0"/>
                    </a:p>
                  </a:txBody>
                  <a:tcPr/>
                </a:tc>
                <a:tc>
                  <a:txBody>
                    <a:bodyPr/>
                    <a:lstStyle/>
                    <a:p>
                      <a:pPr algn="ctr"/>
                      <a:r>
                        <a:rPr lang="en-US" sz="1800" smtClean="0"/>
                        <a:t>↓</a:t>
                      </a:r>
                      <a:endParaRPr lang="en-US" dirty="0"/>
                    </a:p>
                  </a:txBody>
                  <a:tcPr/>
                </a:tc>
              </a:tr>
              <a:tr h="838200">
                <a:tc>
                  <a:txBody>
                    <a:bodyPr/>
                    <a:lstStyle/>
                    <a:p>
                      <a:r>
                        <a:rPr lang="en-US" dirty="0" smtClean="0"/>
                        <a:t>Warm Water Fishes</a:t>
                      </a:r>
                      <a:endParaRPr lang="en-US" dirty="0"/>
                    </a:p>
                  </a:txBody>
                  <a:tcPr/>
                </a:tc>
                <a:tc>
                  <a:txBody>
                    <a:bodyPr/>
                    <a:lstStyle/>
                    <a:p>
                      <a:pPr algn="ctr"/>
                      <a:r>
                        <a:rPr lang="en-US" sz="1800" dirty="0" smtClean="0"/>
                        <a:t>↑</a:t>
                      </a:r>
                      <a:endParaRPr lang="en-US" dirty="0"/>
                    </a:p>
                  </a:txBody>
                  <a:tcPr/>
                </a:tc>
                <a:tc>
                  <a:txBody>
                    <a:bodyPr/>
                    <a:lstStyle/>
                    <a:p>
                      <a:pPr algn="ctr"/>
                      <a:endParaRPr lang="en-US" dirty="0"/>
                    </a:p>
                  </a:txBody>
                  <a:tcPr/>
                </a:tc>
                <a:tc>
                  <a:txBody>
                    <a:bodyPr/>
                    <a:lstStyle/>
                    <a:p>
                      <a:pPr algn="ctr"/>
                      <a:r>
                        <a:rPr lang="en-US" sz="1800" dirty="0" smtClean="0"/>
                        <a:t>↑</a:t>
                      </a:r>
                      <a:endParaRPr lang="en-US" dirty="0"/>
                    </a:p>
                  </a:txBody>
                  <a:tcPr/>
                </a:tc>
              </a:tr>
            </a:tbl>
          </a:graphicData>
        </a:graphic>
      </p:graphicFrame>
      <p:sp>
        <p:nvSpPr>
          <p:cNvPr id="7" name="TextBox 6"/>
          <p:cNvSpPr txBox="1"/>
          <p:nvPr/>
        </p:nvSpPr>
        <p:spPr>
          <a:xfrm>
            <a:off x="949960" y="762000"/>
            <a:ext cx="7239000" cy="1938992"/>
          </a:xfrm>
          <a:prstGeom prst="rect">
            <a:avLst/>
          </a:prstGeom>
          <a:noFill/>
        </p:spPr>
        <p:txBody>
          <a:bodyPr wrap="square" rtlCol="0">
            <a:spAutoFit/>
          </a:bodyPr>
          <a:lstStyle/>
          <a:p>
            <a:r>
              <a:rPr lang="en-US" sz="2400" dirty="0"/>
              <a:t>Consider cold water and warm water fishes.  </a:t>
            </a:r>
          </a:p>
          <a:p>
            <a:endParaRPr lang="en-US" sz="2400" dirty="0"/>
          </a:p>
          <a:p>
            <a:r>
              <a:rPr lang="en-US" sz="2400" dirty="0"/>
              <a:t>How would membrane composition differ to maintain similar fluidity?</a:t>
            </a:r>
          </a:p>
          <a:p>
            <a:endParaRPr lang="en-US" sz="2400" dirty="0"/>
          </a:p>
        </p:txBody>
      </p:sp>
      <p:sp>
        <p:nvSpPr>
          <p:cNvPr id="8" name="TextBox 7"/>
          <p:cNvSpPr txBox="1"/>
          <p:nvPr/>
        </p:nvSpPr>
        <p:spPr>
          <a:xfrm>
            <a:off x="3698240" y="2438400"/>
            <a:ext cx="1686560" cy="523220"/>
          </a:xfrm>
          <a:prstGeom prst="rect">
            <a:avLst/>
          </a:prstGeom>
          <a:noFill/>
        </p:spPr>
        <p:txBody>
          <a:bodyPr wrap="square" rtlCol="0">
            <a:spAutoFit/>
          </a:bodyPr>
          <a:lstStyle/>
          <a:p>
            <a:r>
              <a:rPr lang="en-US" sz="2800" dirty="0" smtClean="0"/>
              <a:t>↑  ↓  --</a:t>
            </a:r>
            <a:endParaRPr lang="en-US" sz="2800" dirty="0"/>
          </a:p>
        </p:txBody>
      </p:sp>
      <p:sp>
        <p:nvSpPr>
          <p:cNvPr id="5" name="Rectangle 4"/>
          <p:cNvSpPr/>
          <p:nvPr/>
        </p:nvSpPr>
        <p:spPr>
          <a:xfrm>
            <a:off x="6172200" y="2819400"/>
            <a:ext cx="2514600" cy="3505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131498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335206975"/>
              </p:ext>
            </p:extLst>
          </p:nvPr>
        </p:nvGraphicFramePr>
        <p:xfrm>
          <a:off x="1600200" y="3276600"/>
          <a:ext cx="6096000" cy="2666999"/>
        </p:xfrm>
        <a:graphic>
          <a:graphicData uri="http://schemas.openxmlformats.org/drawingml/2006/table">
            <a:tbl>
              <a:tblPr firstRow="1" bandRow="1">
                <a:tableStyleId>{5C22544A-7EE6-4342-B048-85BDC9FD1C3A}</a:tableStyleId>
              </a:tblPr>
              <a:tblGrid>
                <a:gridCol w="1524000"/>
                <a:gridCol w="1524000"/>
                <a:gridCol w="1524000"/>
                <a:gridCol w="1524000"/>
              </a:tblGrid>
              <a:tr h="685800">
                <a:tc>
                  <a:txBody>
                    <a:bodyPr/>
                    <a:lstStyle/>
                    <a:p>
                      <a:endParaRPr lang="en-US" dirty="0"/>
                    </a:p>
                  </a:txBody>
                  <a:tcPr/>
                </a:tc>
                <a:tc>
                  <a:txBody>
                    <a:bodyPr/>
                    <a:lstStyle/>
                    <a:p>
                      <a:r>
                        <a:rPr lang="en-US" dirty="0" smtClean="0"/>
                        <a:t>Cholesterol</a:t>
                      </a:r>
                      <a:endParaRPr lang="en-US" dirty="0"/>
                    </a:p>
                  </a:txBody>
                  <a:tcPr/>
                </a:tc>
                <a:tc>
                  <a:txBody>
                    <a:bodyPr/>
                    <a:lstStyle/>
                    <a:p>
                      <a:r>
                        <a:rPr lang="en-US" dirty="0" smtClean="0"/>
                        <a:t>Unsaturated Fatty Acids</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Saturated Fatty Acids</a:t>
                      </a:r>
                    </a:p>
                    <a:p>
                      <a:endParaRPr lang="en-US" dirty="0"/>
                    </a:p>
                  </a:txBody>
                  <a:tcPr/>
                </a:tc>
              </a:tr>
              <a:tr h="914400">
                <a:tc>
                  <a:txBody>
                    <a:bodyPr/>
                    <a:lstStyle/>
                    <a:p>
                      <a:r>
                        <a:rPr lang="en-US" dirty="0" smtClean="0"/>
                        <a:t>Cold Water Fishes</a:t>
                      </a:r>
                      <a:endParaRPr lang="en-US" dirty="0"/>
                    </a:p>
                  </a:txBody>
                  <a:tcPr/>
                </a:tc>
                <a:tc>
                  <a:txBody>
                    <a:bodyPr/>
                    <a:lstStyle/>
                    <a:p>
                      <a:pPr algn="ctr"/>
                      <a:r>
                        <a:rPr lang="en-US" sz="1800" dirty="0" smtClean="0"/>
                        <a:t>↓</a:t>
                      </a:r>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a:t>
                      </a:r>
                      <a:endParaRPr lang="en-US" dirty="0" smtClean="0"/>
                    </a:p>
                    <a:p>
                      <a:pPr algn="ctr"/>
                      <a:endParaRPr lang="en-US" dirty="0"/>
                    </a:p>
                  </a:txBody>
                  <a:tcPr/>
                </a:tc>
                <a:tc>
                  <a:txBody>
                    <a:bodyPr/>
                    <a:lstStyle/>
                    <a:p>
                      <a:pPr algn="ctr"/>
                      <a:r>
                        <a:rPr lang="en-US" sz="1800" smtClean="0"/>
                        <a:t>↓</a:t>
                      </a:r>
                      <a:endParaRPr lang="en-US" dirty="0"/>
                    </a:p>
                  </a:txBody>
                  <a:tcPr/>
                </a:tc>
              </a:tr>
              <a:tr h="838200">
                <a:tc>
                  <a:txBody>
                    <a:bodyPr/>
                    <a:lstStyle/>
                    <a:p>
                      <a:r>
                        <a:rPr lang="en-US" dirty="0" smtClean="0"/>
                        <a:t>Warm Water Fishes</a:t>
                      </a:r>
                      <a:endParaRPr lang="en-US" dirty="0"/>
                    </a:p>
                  </a:txBody>
                  <a:tcPr/>
                </a:tc>
                <a:tc>
                  <a:txBody>
                    <a:bodyPr/>
                    <a:lstStyle/>
                    <a:p>
                      <a:pPr algn="ctr"/>
                      <a:r>
                        <a:rPr lang="en-US" sz="1800" dirty="0" smtClean="0"/>
                        <a:t>↑</a:t>
                      </a:r>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a:t>
                      </a:r>
                      <a:endParaRPr lang="en-US" dirty="0" smtClean="0"/>
                    </a:p>
                    <a:p>
                      <a:pPr algn="ctr"/>
                      <a:endParaRPr lang="en-US" dirty="0"/>
                    </a:p>
                  </a:txBody>
                  <a:tcPr/>
                </a:tc>
                <a:tc>
                  <a:txBody>
                    <a:bodyPr/>
                    <a:lstStyle/>
                    <a:p>
                      <a:pPr algn="ctr"/>
                      <a:r>
                        <a:rPr lang="en-US" sz="1800" dirty="0" smtClean="0"/>
                        <a:t>↑</a:t>
                      </a:r>
                      <a:endParaRPr lang="en-US" dirty="0"/>
                    </a:p>
                  </a:txBody>
                  <a:tcPr/>
                </a:tc>
              </a:tr>
            </a:tbl>
          </a:graphicData>
        </a:graphic>
      </p:graphicFrame>
      <p:sp>
        <p:nvSpPr>
          <p:cNvPr id="7" name="TextBox 6"/>
          <p:cNvSpPr txBox="1"/>
          <p:nvPr/>
        </p:nvSpPr>
        <p:spPr>
          <a:xfrm>
            <a:off x="949960" y="762000"/>
            <a:ext cx="7239000" cy="1938992"/>
          </a:xfrm>
          <a:prstGeom prst="rect">
            <a:avLst/>
          </a:prstGeom>
          <a:noFill/>
        </p:spPr>
        <p:txBody>
          <a:bodyPr wrap="square" rtlCol="0">
            <a:spAutoFit/>
          </a:bodyPr>
          <a:lstStyle/>
          <a:p>
            <a:r>
              <a:rPr lang="en-US" sz="2400" dirty="0"/>
              <a:t>Consider cold water and warm water fishes.  </a:t>
            </a:r>
          </a:p>
          <a:p>
            <a:endParaRPr lang="en-US" sz="2400" dirty="0"/>
          </a:p>
          <a:p>
            <a:r>
              <a:rPr lang="en-US" sz="2400" dirty="0"/>
              <a:t>How would membrane composition differ to maintain similar fluidity?</a:t>
            </a:r>
          </a:p>
          <a:p>
            <a:endParaRPr lang="en-US" sz="2400" dirty="0"/>
          </a:p>
        </p:txBody>
      </p:sp>
      <p:sp>
        <p:nvSpPr>
          <p:cNvPr id="8" name="TextBox 7"/>
          <p:cNvSpPr txBox="1"/>
          <p:nvPr/>
        </p:nvSpPr>
        <p:spPr>
          <a:xfrm>
            <a:off x="3698240" y="2438400"/>
            <a:ext cx="1686560" cy="523220"/>
          </a:xfrm>
          <a:prstGeom prst="rect">
            <a:avLst/>
          </a:prstGeom>
          <a:noFill/>
        </p:spPr>
        <p:txBody>
          <a:bodyPr wrap="square" rtlCol="0">
            <a:spAutoFit/>
          </a:bodyPr>
          <a:lstStyle/>
          <a:p>
            <a:r>
              <a:rPr lang="en-US" sz="2800" dirty="0" smtClean="0"/>
              <a:t>↑  ↓  --</a:t>
            </a:r>
            <a:endParaRPr lang="en-US" sz="2800" dirty="0"/>
          </a:p>
        </p:txBody>
      </p:sp>
      <p:sp>
        <p:nvSpPr>
          <p:cNvPr id="5" name="Rectangle 4"/>
          <p:cNvSpPr/>
          <p:nvPr/>
        </p:nvSpPr>
        <p:spPr>
          <a:xfrm>
            <a:off x="6172200" y="2819400"/>
            <a:ext cx="2514600" cy="3505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7869880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127246366"/>
              </p:ext>
            </p:extLst>
          </p:nvPr>
        </p:nvGraphicFramePr>
        <p:xfrm>
          <a:off x="1600200" y="3276600"/>
          <a:ext cx="6096000" cy="2666999"/>
        </p:xfrm>
        <a:graphic>
          <a:graphicData uri="http://schemas.openxmlformats.org/drawingml/2006/table">
            <a:tbl>
              <a:tblPr firstRow="1" bandRow="1">
                <a:tableStyleId>{5C22544A-7EE6-4342-B048-85BDC9FD1C3A}</a:tableStyleId>
              </a:tblPr>
              <a:tblGrid>
                <a:gridCol w="1524000"/>
                <a:gridCol w="1524000"/>
                <a:gridCol w="1524000"/>
                <a:gridCol w="1524000"/>
              </a:tblGrid>
              <a:tr h="685800">
                <a:tc>
                  <a:txBody>
                    <a:bodyPr/>
                    <a:lstStyle/>
                    <a:p>
                      <a:endParaRPr lang="en-US" dirty="0"/>
                    </a:p>
                  </a:txBody>
                  <a:tcPr/>
                </a:tc>
                <a:tc>
                  <a:txBody>
                    <a:bodyPr/>
                    <a:lstStyle/>
                    <a:p>
                      <a:r>
                        <a:rPr lang="en-US" dirty="0" smtClean="0"/>
                        <a:t>Cholesterol</a:t>
                      </a:r>
                      <a:endParaRPr lang="en-US" dirty="0"/>
                    </a:p>
                  </a:txBody>
                  <a:tcPr/>
                </a:tc>
                <a:tc>
                  <a:txBody>
                    <a:bodyPr/>
                    <a:lstStyle/>
                    <a:p>
                      <a:r>
                        <a:rPr lang="en-US" dirty="0" smtClean="0"/>
                        <a:t>Unsaturated Fatty Acids</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Saturated Fatty Acids</a:t>
                      </a:r>
                    </a:p>
                    <a:p>
                      <a:endParaRPr lang="en-US" dirty="0"/>
                    </a:p>
                  </a:txBody>
                  <a:tcPr/>
                </a:tc>
              </a:tr>
              <a:tr h="914400">
                <a:tc>
                  <a:txBody>
                    <a:bodyPr/>
                    <a:lstStyle/>
                    <a:p>
                      <a:r>
                        <a:rPr lang="en-US" dirty="0" smtClean="0"/>
                        <a:t>Cold Water Fishes</a:t>
                      </a:r>
                      <a:endParaRPr lang="en-US" dirty="0"/>
                    </a:p>
                  </a:txBody>
                  <a:tcPr/>
                </a:tc>
                <a:tc>
                  <a:txBody>
                    <a:bodyPr/>
                    <a:lstStyle/>
                    <a:p>
                      <a:pPr algn="ctr"/>
                      <a:r>
                        <a:rPr lang="en-US" sz="1800" dirty="0" smtClean="0"/>
                        <a:t>↓</a:t>
                      </a:r>
                      <a:endParaRPr lang="en-US" dirty="0"/>
                    </a:p>
                  </a:txBody>
                  <a:tcPr/>
                </a:tc>
                <a:tc>
                  <a:txBody>
                    <a:bodyPr/>
                    <a:lstStyle/>
                    <a:p>
                      <a:pPr algn="ctr"/>
                      <a:r>
                        <a:rPr lang="en-US" sz="1800" dirty="0" smtClean="0"/>
                        <a:t>↑</a:t>
                      </a:r>
                      <a:endParaRPr lang="en-US" dirty="0"/>
                    </a:p>
                  </a:txBody>
                  <a:tcPr/>
                </a:tc>
                <a:tc>
                  <a:txBody>
                    <a:bodyPr/>
                    <a:lstStyle/>
                    <a:p>
                      <a:pPr algn="ctr"/>
                      <a:endParaRPr lang="en-US" dirty="0"/>
                    </a:p>
                  </a:txBody>
                  <a:tcPr/>
                </a:tc>
              </a:tr>
              <a:tr h="838200">
                <a:tc>
                  <a:txBody>
                    <a:bodyPr/>
                    <a:lstStyle/>
                    <a:p>
                      <a:r>
                        <a:rPr lang="en-US" dirty="0" smtClean="0"/>
                        <a:t>Warm Water Fishes</a:t>
                      </a:r>
                      <a:endParaRPr lang="en-US" dirty="0"/>
                    </a:p>
                  </a:txBody>
                  <a:tcPr/>
                </a:tc>
                <a:tc>
                  <a:txBody>
                    <a:bodyPr/>
                    <a:lstStyle/>
                    <a:p>
                      <a:pPr algn="ctr"/>
                      <a:r>
                        <a:rPr lang="en-US" sz="1800" dirty="0" smtClean="0"/>
                        <a:t>↑</a:t>
                      </a:r>
                      <a:endParaRPr lang="en-US" dirty="0"/>
                    </a:p>
                  </a:txBody>
                  <a:tcPr/>
                </a:tc>
                <a:tc>
                  <a:txBody>
                    <a:bodyPr/>
                    <a:lstStyle/>
                    <a:p>
                      <a:pPr algn="ctr"/>
                      <a:r>
                        <a:rPr lang="en-US" sz="1800" dirty="0" smtClean="0"/>
                        <a:t>↓</a:t>
                      </a:r>
                      <a:endParaRPr lang="en-US" dirty="0"/>
                    </a:p>
                  </a:txBody>
                  <a:tcPr/>
                </a:tc>
                <a:tc>
                  <a:txBody>
                    <a:bodyPr/>
                    <a:lstStyle/>
                    <a:p>
                      <a:pPr algn="ctr"/>
                      <a:endParaRPr lang="en-US" dirty="0"/>
                    </a:p>
                  </a:txBody>
                  <a:tcPr/>
                </a:tc>
              </a:tr>
            </a:tbl>
          </a:graphicData>
        </a:graphic>
      </p:graphicFrame>
      <p:sp>
        <p:nvSpPr>
          <p:cNvPr id="7" name="TextBox 6"/>
          <p:cNvSpPr txBox="1"/>
          <p:nvPr/>
        </p:nvSpPr>
        <p:spPr>
          <a:xfrm>
            <a:off x="949960" y="762000"/>
            <a:ext cx="7239000" cy="1938992"/>
          </a:xfrm>
          <a:prstGeom prst="rect">
            <a:avLst/>
          </a:prstGeom>
          <a:noFill/>
        </p:spPr>
        <p:txBody>
          <a:bodyPr wrap="square" rtlCol="0">
            <a:spAutoFit/>
          </a:bodyPr>
          <a:lstStyle/>
          <a:p>
            <a:r>
              <a:rPr lang="en-US" sz="2400" dirty="0"/>
              <a:t>Consider cold water and warm water fishes.  </a:t>
            </a:r>
          </a:p>
          <a:p>
            <a:endParaRPr lang="en-US" sz="2400" dirty="0"/>
          </a:p>
          <a:p>
            <a:r>
              <a:rPr lang="en-US" sz="2400" dirty="0"/>
              <a:t>How would membrane composition differ to maintain similar fluidity?</a:t>
            </a:r>
          </a:p>
          <a:p>
            <a:endParaRPr lang="en-US" sz="2400" dirty="0"/>
          </a:p>
        </p:txBody>
      </p:sp>
      <p:sp>
        <p:nvSpPr>
          <p:cNvPr id="8" name="TextBox 7"/>
          <p:cNvSpPr txBox="1"/>
          <p:nvPr/>
        </p:nvSpPr>
        <p:spPr>
          <a:xfrm>
            <a:off x="3698240" y="2438400"/>
            <a:ext cx="1686560" cy="523220"/>
          </a:xfrm>
          <a:prstGeom prst="rect">
            <a:avLst/>
          </a:prstGeom>
          <a:noFill/>
        </p:spPr>
        <p:txBody>
          <a:bodyPr wrap="square" rtlCol="0">
            <a:spAutoFit/>
          </a:bodyPr>
          <a:lstStyle/>
          <a:p>
            <a:r>
              <a:rPr lang="en-US" sz="2800" dirty="0" smtClean="0"/>
              <a:t>↑  ↓  --</a:t>
            </a:r>
            <a:endParaRPr lang="en-US" sz="2800" dirty="0"/>
          </a:p>
        </p:txBody>
      </p:sp>
    </p:spTree>
    <p:extLst>
      <p:ext uri="{BB962C8B-B14F-4D97-AF65-F5344CB8AC3E}">
        <p14:creationId xmlns:p14="http://schemas.microsoft.com/office/powerpoint/2010/main" val="114555700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554423866"/>
              </p:ext>
            </p:extLst>
          </p:nvPr>
        </p:nvGraphicFramePr>
        <p:xfrm>
          <a:off x="1600200" y="3276600"/>
          <a:ext cx="6096000" cy="2666999"/>
        </p:xfrm>
        <a:graphic>
          <a:graphicData uri="http://schemas.openxmlformats.org/drawingml/2006/table">
            <a:tbl>
              <a:tblPr firstRow="1" bandRow="1">
                <a:tableStyleId>{5C22544A-7EE6-4342-B048-85BDC9FD1C3A}</a:tableStyleId>
              </a:tblPr>
              <a:tblGrid>
                <a:gridCol w="1524000"/>
                <a:gridCol w="1524000"/>
                <a:gridCol w="1524000"/>
                <a:gridCol w="1524000"/>
              </a:tblGrid>
              <a:tr h="685800">
                <a:tc>
                  <a:txBody>
                    <a:bodyPr/>
                    <a:lstStyle/>
                    <a:p>
                      <a:endParaRPr lang="en-US" dirty="0"/>
                    </a:p>
                  </a:txBody>
                  <a:tcPr/>
                </a:tc>
                <a:tc>
                  <a:txBody>
                    <a:bodyPr/>
                    <a:lstStyle/>
                    <a:p>
                      <a:r>
                        <a:rPr lang="en-US" dirty="0" smtClean="0"/>
                        <a:t>Cholesterol</a:t>
                      </a:r>
                      <a:endParaRPr lang="en-US" dirty="0"/>
                    </a:p>
                  </a:txBody>
                  <a:tcPr/>
                </a:tc>
                <a:tc>
                  <a:txBody>
                    <a:bodyPr/>
                    <a:lstStyle/>
                    <a:p>
                      <a:r>
                        <a:rPr lang="en-US" dirty="0" smtClean="0"/>
                        <a:t>Unsaturated Fatty Acids</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Saturated Fatty Acids</a:t>
                      </a:r>
                    </a:p>
                    <a:p>
                      <a:endParaRPr lang="en-US" dirty="0"/>
                    </a:p>
                  </a:txBody>
                  <a:tcPr/>
                </a:tc>
              </a:tr>
              <a:tr h="914400">
                <a:tc>
                  <a:txBody>
                    <a:bodyPr/>
                    <a:lstStyle/>
                    <a:p>
                      <a:r>
                        <a:rPr lang="en-US" dirty="0" smtClean="0"/>
                        <a:t>Cold Water Fishes</a:t>
                      </a:r>
                      <a:endParaRPr lang="en-US" dirty="0"/>
                    </a:p>
                  </a:txBody>
                  <a:tcPr/>
                </a:tc>
                <a:tc>
                  <a:txBody>
                    <a:bodyPr/>
                    <a:lstStyle/>
                    <a:p>
                      <a:pPr algn="ctr"/>
                      <a:r>
                        <a:rPr lang="en-US" sz="1800" dirty="0" smtClean="0"/>
                        <a:t>↓</a:t>
                      </a:r>
                      <a:endParaRPr lang="en-US" dirty="0"/>
                    </a:p>
                  </a:txBody>
                  <a:tcPr/>
                </a:tc>
                <a:tc>
                  <a:txBody>
                    <a:bodyPr/>
                    <a:lstStyle/>
                    <a:p>
                      <a:pPr algn="ctr"/>
                      <a:r>
                        <a:rPr lang="en-US" sz="1800" dirty="0" smtClean="0"/>
                        <a:t>↑</a:t>
                      </a:r>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a:t>
                      </a:r>
                      <a:endParaRPr lang="en-US" dirty="0" smtClean="0"/>
                    </a:p>
                    <a:p>
                      <a:pPr algn="ctr"/>
                      <a:endParaRPr lang="en-US" dirty="0"/>
                    </a:p>
                  </a:txBody>
                  <a:tcPr/>
                </a:tc>
              </a:tr>
              <a:tr h="838200">
                <a:tc>
                  <a:txBody>
                    <a:bodyPr/>
                    <a:lstStyle/>
                    <a:p>
                      <a:r>
                        <a:rPr lang="en-US" dirty="0" smtClean="0"/>
                        <a:t>Warm Water Fishes</a:t>
                      </a:r>
                      <a:endParaRPr lang="en-US" dirty="0"/>
                    </a:p>
                  </a:txBody>
                  <a:tcPr/>
                </a:tc>
                <a:tc>
                  <a:txBody>
                    <a:bodyPr/>
                    <a:lstStyle/>
                    <a:p>
                      <a:pPr algn="ctr"/>
                      <a:r>
                        <a:rPr lang="en-US" sz="1800" dirty="0" smtClean="0"/>
                        <a:t>↑</a:t>
                      </a:r>
                      <a:endParaRPr lang="en-US" dirty="0"/>
                    </a:p>
                  </a:txBody>
                  <a:tcPr/>
                </a:tc>
                <a:tc>
                  <a:txBody>
                    <a:bodyPr/>
                    <a:lstStyle/>
                    <a:p>
                      <a:pPr algn="ctr"/>
                      <a:r>
                        <a:rPr lang="en-US" sz="1800" dirty="0" smtClean="0"/>
                        <a:t>↓</a:t>
                      </a:r>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a:t>
                      </a:r>
                      <a:endParaRPr lang="en-US" dirty="0" smtClean="0"/>
                    </a:p>
                    <a:p>
                      <a:pPr algn="ctr"/>
                      <a:endParaRPr lang="en-US" dirty="0"/>
                    </a:p>
                  </a:txBody>
                  <a:tcPr/>
                </a:tc>
              </a:tr>
            </a:tbl>
          </a:graphicData>
        </a:graphic>
      </p:graphicFrame>
      <p:sp>
        <p:nvSpPr>
          <p:cNvPr id="7" name="TextBox 6"/>
          <p:cNvSpPr txBox="1"/>
          <p:nvPr/>
        </p:nvSpPr>
        <p:spPr>
          <a:xfrm>
            <a:off x="949960" y="762000"/>
            <a:ext cx="7239000" cy="1938992"/>
          </a:xfrm>
          <a:prstGeom prst="rect">
            <a:avLst/>
          </a:prstGeom>
          <a:noFill/>
        </p:spPr>
        <p:txBody>
          <a:bodyPr wrap="square" rtlCol="0">
            <a:spAutoFit/>
          </a:bodyPr>
          <a:lstStyle/>
          <a:p>
            <a:r>
              <a:rPr lang="en-US" sz="2400" dirty="0"/>
              <a:t>Consider cold water and warm water fishes.  </a:t>
            </a:r>
          </a:p>
          <a:p>
            <a:endParaRPr lang="en-US" sz="2400" dirty="0"/>
          </a:p>
          <a:p>
            <a:r>
              <a:rPr lang="en-US" sz="2400" dirty="0"/>
              <a:t>How would membrane composition differ to maintain similar fluidity?</a:t>
            </a:r>
          </a:p>
          <a:p>
            <a:endParaRPr lang="en-US" sz="2400" dirty="0"/>
          </a:p>
        </p:txBody>
      </p:sp>
      <p:sp>
        <p:nvSpPr>
          <p:cNvPr id="8" name="TextBox 7"/>
          <p:cNvSpPr txBox="1"/>
          <p:nvPr/>
        </p:nvSpPr>
        <p:spPr>
          <a:xfrm>
            <a:off x="3698240" y="2438400"/>
            <a:ext cx="1686560" cy="523220"/>
          </a:xfrm>
          <a:prstGeom prst="rect">
            <a:avLst/>
          </a:prstGeom>
          <a:noFill/>
        </p:spPr>
        <p:txBody>
          <a:bodyPr wrap="square" rtlCol="0">
            <a:spAutoFit/>
          </a:bodyPr>
          <a:lstStyle/>
          <a:p>
            <a:r>
              <a:rPr lang="en-US" sz="2800" dirty="0" smtClean="0"/>
              <a:t>↑  ↓  --</a:t>
            </a:r>
            <a:endParaRPr lang="en-US" sz="2800" dirty="0"/>
          </a:p>
        </p:txBody>
      </p:sp>
    </p:spTree>
    <p:extLst>
      <p:ext uri="{BB962C8B-B14F-4D97-AF65-F5344CB8AC3E}">
        <p14:creationId xmlns:p14="http://schemas.microsoft.com/office/powerpoint/2010/main" val="49301161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4525963"/>
          </a:xfrm>
        </p:spPr>
        <p:txBody>
          <a:bodyPr/>
          <a:lstStyle/>
          <a:p>
            <a:r>
              <a:rPr lang="en-US" dirty="0" smtClean="0"/>
              <a:t>Using your dataset, draw a graph that would show the effects of changing temperature on membrane cholesterol and omega-3 fatty acid (unsaturated) content.</a:t>
            </a:r>
          </a:p>
          <a:p>
            <a:endParaRPr lang="en-US" dirty="0"/>
          </a:p>
          <a:p>
            <a:pPr marL="0" indent="0">
              <a:buNone/>
            </a:pPr>
            <a:endParaRPr lang="en-US" dirty="0"/>
          </a:p>
        </p:txBody>
      </p:sp>
    </p:spTree>
    <p:extLst>
      <p:ext uri="{BB962C8B-B14F-4D97-AF65-F5344CB8AC3E}">
        <p14:creationId xmlns:p14="http://schemas.microsoft.com/office/powerpoint/2010/main" val="71763482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5880" y="1295400"/>
            <a:ext cx="6138720" cy="489363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5" name="Text Box 4"/>
          <p:cNvSpPr txBox="1">
            <a:spLocks noChangeArrowheads="1"/>
          </p:cNvSpPr>
          <p:nvPr/>
        </p:nvSpPr>
        <p:spPr bwMode="auto">
          <a:xfrm>
            <a:off x="20782" y="6612388"/>
            <a:ext cx="5200799" cy="2318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a:tabLst>
                <a:tab pos="723900" algn="l"/>
                <a:tab pos="1447800" algn="l"/>
                <a:tab pos="2171700" algn="l"/>
                <a:tab pos="2895600" algn="l"/>
                <a:tab pos="3619500" algn="l"/>
              </a:tabLst>
              <a:defRPr sz="2400">
                <a:solidFill>
                  <a:srgbClr val="000000"/>
                </a:solidFill>
                <a:latin typeface="Times New Roman" charset="0"/>
                <a:ea typeface="ＭＳ Ｐゴシック" charset="0"/>
                <a:cs typeface="msgothic" charset="0"/>
              </a:defRPr>
            </a:lvl1pPr>
            <a:lvl2pPr>
              <a:tabLst>
                <a:tab pos="723900" algn="l"/>
                <a:tab pos="1447800" algn="l"/>
                <a:tab pos="2171700" algn="l"/>
                <a:tab pos="2895600" algn="l"/>
                <a:tab pos="3619500" algn="l"/>
              </a:tabLst>
              <a:defRPr sz="2400">
                <a:solidFill>
                  <a:srgbClr val="000000"/>
                </a:solidFill>
                <a:latin typeface="Times New Roman" charset="0"/>
                <a:ea typeface="ＭＳ Ｐゴシック" charset="0"/>
                <a:cs typeface="msgothic" charset="0"/>
              </a:defRPr>
            </a:lvl2pPr>
            <a:lvl3pPr>
              <a:tabLst>
                <a:tab pos="723900" algn="l"/>
                <a:tab pos="1447800" algn="l"/>
                <a:tab pos="2171700" algn="l"/>
                <a:tab pos="2895600" algn="l"/>
                <a:tab pos="3619500" algn="l"/>
              </a:tabLst>
              <a:defRPr sz="2400">
                <a:solidFill>
                  <a:srgbClr val="000000"/>
                </a:solidFill>
                <a:latin typeface="Times New Roman" charset="0"/>
                <a:ea typeface="ＭＳ Ｐゴシック" charset="0"/>
                <a:cs typeface="msgothic" charset="0"/>
              </a:defRPr>
            </a:lvl3pPr>
            <a:lvl4pPr>
              <a:tabLst>
                <a:tab pos="723900" algn="l"/>
                <a:tab pos="1447800" algn="l"/>
                <a:tab pos="2171700" algn="l"/>
                <a:tab pos="2895600" algn="l"/>
                <a:tab pos="3619500" algn="l"/>
              </a:tabLst>
              <a:defRPr sz="2400">
                <a:solidFill>
                  <a:srgbClr val="000000"/>
                </a:solidFill>
                <a:latin typeface="Times New Roman" charset="0"/>
                <a:ea typeface="ＭＳ Ｐゴシック" charset="0"/>
                <a:cs typeface="msgothic" charset="0"/>
              </a:defRPr>
            </a:lvl4pPr>
            <a:lvl5pPr>
              <a:tabLst>
                <a:tab pos="723900" algn="l"/>
                <a:tab pos="1447800" algn="l"/>
                <a:tab pos="2171700" algn="l"/>
                <a:tab pos="2895600" algn="l"/>
                <a:tab pos="3619500" algn="l"/>
              </a:tabLst>
              <a:defRPr sz="2400">
                <a:solidFill>
                  <a:srgbClr val="000000"/>
                </a:solidFill>
                <a:latin typeface="Times New Roman" charset="0"/>
                <a:ea typeface="ＭＳ Ｐゴシック" charset="0"/>
                <a:cs typeface="msgothic" charset="0"/>
              </a:defRPr>
            </a:lvl5pPr>
            <a:lvl6pPr marL="1536700" indent="-215900" fontAlgn="base" hangingPunct="0">
              <a:lnSpc>
                <a:spcPct val="93000"/>
              </a:lnSpc>
              <a:spcBef>
                <a:spcPct val="0"/>
              </a:spcBef>
              <a:spcAft>
                <a:spcPct val="0"/>
              </a:spcAft>
              <a:buClr>
                <a:srgbClr val="000000"/>
              </a:buClr>
              <a:buSzPct val="45000"/>
              <a:buFont typeface="Wingdings" charset="0"/>
              <a:tabLst>
                <a:tab pos="723900" algn="l"/>
                <a:tab pos="1447800" algn="l"/>
                <a:tab pos="2171700" algn="l"/>
                <a:tab pos="2895600" algn="l"/>
                <a:tab pos="3619500" algn="l"/>
              </a:tabLst>
              <a:defRPr sz="2400">
                <a:solidFill>
                  <a:srgbClr val="000000"/>
                </a:solidFill>
                <a:latin typeface="Times New Roman" charset="0"/>
                <a:ea typeface="ＭＳ Ｐゴシック" charset="0"/>
                <a:cs typeface="msgothic" charset="0"/>
              </a:defRPr>
            </a:lvl6pPr>
            <a:lvl7pPr marL="1993900" indent="-215900" fontAlgn="base" hangingPunct="0">
              <a:lnSpc>
                <a:spcPct val="93000"/>
              </a:lnSpc>
              <a:spcBef>
                <a:spcPct val="0"/>
              </a:spcBef>
              <a:spcAft>
                <a:spcPct val="0"/>
              </a:spcAft>
              <a:buClr>
                <a:srgbClr val="000000"/>
              </a:buClr>
              <a:buSzPct val="45000"/>
              <a:buFont typeface="Wingdings" charset="0"/>
              <a:tabLst>
                <a:tab pos="723900" algn="l"/>
                <a:tab pos="1447800" algn="l"/>
                <a:tab pos="2171700" algn="l"/>
                <a:tab pos="2895600" algn="l"/>
                <a:tab pos="3619500" algn="l"/>
              </a:tabLst>
              <a:defRPr sz="2400">
                <a:solidFill>
                  <a:srgbClr val="000000"/>
                </a:solidFill>
                <a:latin typeface="Times New Roman" charset="0"/>
                <a:ea typeface="ＭＳ Ｐゴシック" charset="0"/>
                <a:cs typeface="msgothic" charset="0"/>
              </a:defRPr>
            </a:lvl7pPr>
            <a:lvl8pPr marL="2451100" indent="-215900" fontAlgn="base" hangingPunct="0">
              <a:lnSpc>
                <a:spcPct val="93000"/>
              </a:lnSpc>
              <a:spcBef>
                <a:spcPct val="0"/>
              </a:spcBef>
              <a:spcAft>
                <a:spcPct val="0"/>
              </a:spcAft>
              <a:buClr>
                <a:srgbClr val="000000"/>
              </a:buClr>
              <a:buSzPct val="45000"/>
              <a:buFont typeface="Wingdings" charset="0"/>
              <a:tabLst>
                <a:tab pos="723900" algn="l"/>
                <a:tab pos="1447800" algn="l"/>
                <a:tab pos="2171700" algn="l"/>
                <a:tab pos="2895600" algn="l"/>
                <a:tab pos="3619500" algn="l"/>
              </a:tabLst>
              <a:defRPr sz="2400">
                <a:solidFill>
                  <a:srgbClr val="000000"/>
                </a:solidFill>
                <a:latin typeface="Times New Roman" charset="0"/>
                <a:ea typeface="ＭＳ Ｐゴシック" charset="0"/>
                <a:cs typeface="msgothic" charset="0"/>
              </a:defRPr>
            </a:lvl8pPr>
            <a:lvl9pPr marL="2908300" indent="-215900" fontAlgn="base" hangingPunct="0">
              <a:lnSpc>
                <a:spcPct val="93000"/>
              </a:lnSpc>
              <a:spcBef>
                <a:spcPct val="0"/>
              </a:spcBef>
              <a:spcAft>
                <a:spcPct val="0"/>
              </a:spcAft>
              <a:buClr>
                <a:srgbClr val="000000"/>
              </a:buClr>
              <a:buSzPct val="45000"/>
              <a:buFont typeface="Wingdings" charset="0"/>
              <a:tabLst>
                <a:tab pos="723900" algn="l"/>
                <a:tab pos="1447800" algn="l"/>
                <a:tab pos="2171700" algn="l"/>
                <a:tab pos="2895600" algn="l"/>
                <a:tab pos="3619500" algn="l"/>
              </a:tabLst>
              <a:defRPr sz="2400">
                <a:solidFill>
                  <a:srgbClr val="000000"/>
                </a:solidFill>
                <a:latin typeface="Times New Roman" charset="0"/>
                <a:ea typeface="ＭＳ Ｐゴシック" charset="0"/>
                <a:cs typeface="msgothic" charset="0"/>
              </a:defRPr>
            </a:lvl9pPr>
          </a:lstStyle>
          <a:p>
            <a:pPr>
              <a:buFont typeface="Wingdings" charset="0"/>
              <a:buNone/>
              <a:defRPr/>
            </a:pPr>
            <a:r>
              <a:rPr lang="en-GB" sz="1400" b="1" dirty="0" err="1">
                <a:latin typeface="Arial" charset="0"/>
              </a:rPr>
              <a:t>Hassett</a:t>
            </a:r>
            <a:r>
              <a:rPr lang="en-GB" sz="1400" b="1" dirty="0">
                <a:latin typeface="Arial" charset="0"/>
              </a:rPr>
              <a:t> R P , and Crockett E L J </a:t>
            </a:r>
            <a:r>
              <a:rPr lang="en-GB" sz="1400" b="1" dirty="0" err="1">
                <a:latin typeface="Arial" charset="0"/>
              </a:rPr>
              <a:t>Exp</a:t>
            </a:r>
            <a:r>
              <a:rPr lang="en-GB" sz="1400" b="1" dirty="0">
                <a:latin typeface="Arial" charset="0"/>
              </a:rPr>
              <a:t> </a:t>
            </a:r>
            <a:r>
              <a:rPr lang="en-GB" sz="1400" b="1" dirty="0" err="1">
                <a:latin typeface="Arial" charset="0"/>
              </a:rPr>
              <a:t>Biol</a:t>
            </a:r>
            <a:r>
              <a:rPr lang="en-GB" sz="1400" b="1" dirty="0">
                <a:latin typeface="Arial" charset="0"/>
              </a:rPr>
              <a:t> 2009;212:71-77</a:t>
            </a:r>
          </a:p>
        </p:txBody>
      </p:sp>
      <p:sp>
        <p:nvSpPr>
          <p:cNvPr id="6" name="Text Box 1"/>
          <p:cNvSpPr txBox="1">
            <a:spLocks noChangeArrowheads="1"/>
          </p:cNvSpPr>
          <p:nvPr/>
        </p:nvSpPr>
        <p:spPr bwMode="auto">
          <a:xfrm>
            <a:off x="325440" y="186029"/>
            <a:ext cx="8493120" cy="4147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charset="0"/>
                <a:ea typeface="ＭＳ Ｐゴシック" charset="0"/>
                <a:cs typeface="msgothic" charset="0"/>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charset="0"/>
                <a:ea typeface="ＭＳ Ｐゴシック" charset="0"/>
                <a:cs typeface="msgothic" charset="0"/>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charset="0"/>
                <a:ea typeface="ＭＳ Ｐゴシック" charset="0"/>
                <a:cs typeface="msgothic" charset="0"/>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charset="0"/>
                <a:ea typeface="ＭＳ Ｐゴシック" charset="0"/>
                <a:cs typeface="msgothic" charset="0"/>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charset="0"/>
                <a:ea typeface="ＭＳ Ｐゴシック" charset="0"/>
                <a:cs typeface="msgothic" charset="0"/>
              </a:defRPr>
            </a:lvl5pPr>
            <a:lvl6pPr marL="1536700" indent="-215900" fontAlgn="base" hangingPunct="0">
              <a:lnSpc>
                <a:spcPct val="93000"/>
              </a:lnSpc>
              <a:spcBef>
                <a:spcPct val="0"/>
              </a:spcBef>
              <a:spcAft>
                <a:spcPct val="0"/>
              </a:spcAft>
              <a:buClr>
                <a:srgbClr val="000000"/>
              </a:buClr>
              <a:buSzPct val="45000"/>
              <a:buFont typeface="Wingdings" charset="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charset="0"/>
                <a:ea typeface="ＭＳ Ｐゴシック" charset="0"/>
                <a:cs typeface="msgothic" charset="0"/>
              </a:defRPr>
            </a:lvl6pPr>
            <a:lvl7pPr marL="1993900" indent="-215900" fontAlgn="base" hangingPunct="0">
              <a:lnSpc>
                <a:spcPct val="93000"/>
              </a:lnSpc>
              <a:spcBef>
                <a:spcPct val="0"/>
              </a:spcBef>
              <a:spcAft>
                <a:spcPct val="0"/>
              </a:spcAft>
              <a:buClr>
                <a:srgbClr val="000000"/>
              </a:buClr>
              <a:buSzPct val="45000"/>
              <a:buFont typeface="Wingdings" charset="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charset="0"/>
                <a:ea typeface="ＭＳ Ｐゴシック" charset="0"/>
                <a:cs typeface="msgothic" charset="0"/>
              </a:defRPr>
            </a:lvl7pPr>
            <a:lvl8pPr marL="2451100" indent="-215900" fontAlgn="base" hangingPunct="0">
              <a:lnSpc>
                <a:spcPct val="93000"/>
              </a:lnSpc>
              <a:spcBef>
                <a:spcPct val="0"/>
              </a:spcBef>
              <a:spcAft>
                <a:spcPct val="0"/>
              </a:spcAft>
              <a:buClr>
                <a:srgbClr val="000000"/>
              </a:buClr>
              <a:buSzPct val="45000"/>
              <a:buFont typeface="Wingdings" charset="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charset="0"/>
                <a:ea typeface="ＭＳ Ｐゴシック" charset="0"/>
                <a:cs typeface="msgothic" charset="0"/>
              </a:defRPr>
            </a:lvl8pPr>
            <a:lvl9pPr marL="2908300" indent="-215900" fontAlgn="base" hangingPunct="0">
              <a:lnSpc>
                <a:spcPct val="93000"/>
              </a:lnSpc>
              <a:spcBef>
                <a:spcPct val="0"/>
              </a:spcBef>
              <a:spcAft>
                <a:spcPct val="0"/>
              </a:spcAft>
              <a:buClr>
                <a:srgbClr val="000000"/>
              </a:buClr>
              <a:buSzPct val="45000"/>
              <a:buFont typeface="Wingdings" charset="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charset="0"/>
                <a:ea typeface="ＭＳ Ｐゴシック" charset="0"/>
                <a:cs typeface="msgothic" charset="0"/>
              </a:defRPr>
            </a:lvl9pPr>
          </a:lstStyle>
          <a:p>
            <a:pPr algn="ctr">
              <a:buFont typeface="Wingdings" charset="0"/>
              <a:buNone/>
              <a:defRPr/>
            </a:pPr>
            <a:r>
              <a:rPr lang="en-GB" b="1" dirty="0">
                <a:latin typeface="Arial" charset="0"/>
              </a:rPr>
              <a:t>Relationship between cholesterol content and habitat temperature in copepods. </a:t>
            </a:r>
          </a:p>
        </p:txBody>
      </p:sp>
      <p:pic>
        <p:nvPicPr>
          <p:cNvPr id="9" name="Picture 7" descr="http://www.cbc.ca/technology/technology-blog/copepod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85622" y="1546427"/>
            <a:ext cx="2540679" cy="169862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http://www.fcps.edu/islandcreekes/ecology/Arthropods/Copepod/Macrocyclops_albidus-ohneEi.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69657" y="3350013"/>
            <a:ext cx="2598143" cy="21232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38758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
            </a:r>
            <a:br>
              <a:rPr lang="en-US" dirty="0" smtClean="0"/>
            </a:br>
            <a:r>
              <a:rPr lang="en-US" dirty="0" smtClean="0"/>
              <a:t>Goal</a:t>
            </a:r>
            <a:br>
              <a:rPr lang="en-US" dirty="0" smtClean="0"/>
            </a:br>
            <a:endParaRPr lang="en-US" dirty="0"/>
          </a:p>
        </p:txBody>
      </p:sp>
      <p:sp>
        <p:nvSpPr>
          <p:cNvPr id="5" name="Content Placeholder 4"/>
          <p:cNvSpPr>
            <a:spLocks noGrp="1"/>
          </p:cNvSpPr>
          <p:nvPr>
            <p:ph idx="1"/>
          </p:nvPr>
        </p:nvSpPr>
        <p:spPr/>
        <p:txBody>
          <a:bodyPr>
            <a:normAutofit fontScale="25000" lnSpcReduction="20000"/>
          </a:bodyPr>
          <a:lstStyle/>
          <a:p>
            <a:endParaRPr lang="en-US" dirty="0" smtClean="0"/>
          </a:p>
          <a:p>
            <a:r>
              <a:rPr lang="en-US" sz="15000" dirty="0" smtClean="0"/>
              <a:t>Understand how the chemical structure of cell membranes underlie their function and adaptability.</a:t>
            </a:r>
          </a:p>
          <a:p>
            <a:endParaRPr lang="en-US" sz="15000" dirty="0"/>
          </a:p>
          <a:p>
            <a:endParaRPr lang="en-US" sz="15000"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r>
              <a:rPr lang="en-US" dirty="0"/>
              <a:t>u</a:t>
            </a:r>
          </a:p>
        </p:txBody>
      </p:sp>
    </p:spTree>
    <p:extLst>
      <p:ext uri="{BB962C8B-B14F-4D97-AF65-F5344CB8AC3E}">
        <p14:creationId xmlns:p14="http://schemas.microsoft.com/office/powerpoint/2010/main" val="19924342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2161" y="387401"/>
            <a:ext cx="7806240" cy="5694358"/>
          </a:xfrm>
        </p:spPr>
        <p:txBody>
          <a:bodyPr anchor="t">
            <a:normAutofit/>
          </a:bodyPr>
          <a:lstStyle/>
          <a:p>
            <a:pPr algn="l">
              <a:defRPr/>
            </a:pPr>
            <a:r>
              <a:rPr lang="en-US" sz="3600" b="0" dirty="0" smtClean="0"/>
              <a:t>Which of the following </a:t>
            </a:r>
            <a:r>
              <a:rPr lang="en-US" sz="3600" dirty="0" smtClean="0"/>
              <a:t>would occur</a:t>
            </a:r>
            <a:r>
              <a:rPr lang="en-US" sz="3600" b="0" dirty="0" smtClean="0"/>
              <a:t> when a tropical fish suddenly finds itself in the Arctic</a:t>
            </a:r>
            <a:r>
              <a:rPr lang="en-US" sz="3600" b="0" i="1" dirty="0" smtClean="0"/>
              <a:t>?</a:t>
            </a:r>
            <a:r>
              <a:rPr lang="en-US" sz="3600" b="0" i="1" dirty="0"/>
              <a:t/>
            </a:r>
            <a:br>
              <a:rPr lang="en-US" sz="3600" b="0" i="1" dirty="0"/>
            </a:br>
            <a:r>
              <a:rPr lang="en-US" sz="3100" b="0" i="1" dirty="0" smtClean="0"/>
              <a:t/>
            </a:r>
            <a:br>
              <a:rPr lang="en-US" sz="3100" b="0" i="1" dirty="0" smtClean="0"/>
            </a:br>
            <a:r>
              <a:rPr lang="en-US" sz="3100" b="0" dirty="0" smtClean="0"/>
              <a:t>1. Membranes are more rigid</a:t>
            </a:r>
            <a:br>
              <a:rPr lang="en-US" sz="3100" b="0" dirty="0" smtClean="0"/>
            </a:br>
            <a:r>
              <a:rPr lang="en-US" sz="3100" dirty="0" smtClean="0"/>
              <a:t>2. </a:t>
            </a:r>
            <a:r>
              <a:rPr lang="en-US" sz="3100" b="0" dirty="0" smtClean="0"/>
              <a:t>Membranes are more fluid</a:t>
            </a:r>
            <a:br>
              <a:rPr lang="en-US" sz="3100" b="0" dirty="0" smtClean="0"/>
            </a:br>
            <a:r>
              <a:rPr lang="en-US" sz="3100" b="0" dirty="0" smtClean="0"/>
              <a:t>3. Membranes </a:t>
            </a:r>
            <a:r>
              <a:rPr lang="en-US" sz="3100" dirty="0" smtClean="0"/>
              <a:t>maintain the same fluidity</a:t>
            </a:r>
            <a:r>
              <a:rPr lang="en-US" sz="3100" b="0" dirty="0" smtClean="0"/>
              <a:t/>
            </a:r>
            <a:br>
              <a:rPr lang="en-US" sz="3100" b="0" dirty="0" smtClean="0"/>
            </a:br>
            <a:endParaRPr lang="en-US" sz="3100" b="0" dirty="0"/>
          </a:p>
        </p:txBody>
      </p:sp>
    </p:spTree>
    <p:extLst>
      <p:ext uri="{BB962C8B-B14F-4D97-AF65-F5344CB8AC3E}">
        <p14:creationId xmlns:p14="http://schemas.microsoft.com/office/powerpoint/2010/main" val="25301788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2161" y="387401"/>
            <a:ext cx="7806240" cy="5694358"/>
          </a:xfrm>
        </p:spPr>
        <p:txBody>
          <a:bodyPr anchor="t">
            <a:normAutofit fontScale="90000"/>
          </a:bodyPr>
          <a:lstStyle/>
          <a:p>
            <a:pPr algn="l">
              <a:defRPr/>
            </a:pPr>
            <a:r>
              <a:rPr lang="en-US" sz="3600" b="0" dirty="0" smtClean="0"/>
              <a:t>Which of the following </a:t>
            </a:r>
            <a:r>
              <a:rPr lang="en-US" sz="3600" dirty="0" smtClean="0"/>
              <a:t>would occur</a:t>
            </a:r>
            <a:r>
              <a:rPr lang="en-US" sz="3600" b="0" dirty="0" smtClean="0"/>
              <a:t> when a tropical fish suddenly finds itself in the Arctic</a:t>
            </a:r>
            <a:r>
              <a:rPr lang="en-US" sz="3600" b="0" i="1" dirty="0" smtClean="0"/>
              <a:t>?</a:t>
            </a:r>
            <a:r>
              <a:rPr lang="en-US" sz="3600" b="0" i="1" dirty="0"/>
              <a:t/>
            </a:r>
            <a:br>
              <a:rPr lang="en-US" sz="3600" b="0" i="1" dirty="0"/>
            </a:br>
            <a:r>
              <a:rPr lang="en-US" sz="3100" b="0" i="1" dirty="0" smtClean="0"/>
              <a:t/>
            </a:r>
            <a:br>
              <a:rPr lang="en-US" sz="3100" b="0" i="1" dirty="0" smtClean="0"/>
            </a:br>
            <a:r>
              <a:rPr lang="en-US" sz="3100" b="0" dirty="0" smtClean="0"/>
              <a:t>1. Membranes are more rigid</a:t>
            </a:r>
            <a:br>
              <a:rPr lang="en-US" sz="3100" b="0" dirty="0" smtClean="0"/>
            </a:br>
            <a:r>
              <a:rPr lang="en-US" sz="3100" dirty="0" smtClean="0"/>
              <a:t>2. </a:t>
            </a:r>
            <a:r>
              <a:rPr lang="en-US" sz="3100" b="0" dirty="0" smtClean="0"/>
              <a:t>Membranes are more fluid</a:t>
            </a:r>
            <a:br>
              <a:rPr lang="en-US" sz="3100" b="0" dirty="0" smtClean="0"/>
            </a:br>
            <a:r>
              <a:rPr lang="en-US" sz="3100" b="0" dirty="0" smtClean="0"/>
              <a:t>3. Membranes </a:t>
            </a:r>
            <a:r>
              <a:rPr lang="en-US" sz="3100" dirty="0" smtClean="0"/>
              <a:t>maintain the same fluidity</a:t>
            </a:r>
            <a:r>
              <a:rPr lang="en-US" sz="3100" b="0" dirty="0" smtClean="0"/>
              <a:t/>
            </a:r>
            <a:br>
              <a:rPr lang="en-US" sz="3100" b="0" dirty="0" smtClean="0"/>
            </a:br>
            <a:r>
              <a:rPr lang="en-US" sz="3100" dirty="0" smtClean="0"/>
              <a:t>4. </a:t>
            </a:r>
            <a:r>
              <a:rPr lang="en-US" sz="3100" b="0" dirty="0" smtClean="0"/>
              <a:t>The organism dies</a:t>
            </a:r>
            <a:br>
              <a:rPr lang="en-US" sz="3100" b="0" dirty="0" smtClean="0"/>
            </a:br>
            <a:r>
              <a:rPr lang="en-US" sz="3100" b="0" dirty="0" smtClean="0"/>
              <a:t>5. The organism survives</a:t>
            </a:r>
            <a:br>
              <a:rPr lang="en-US" sz="3100" b="0" dirty="0" smtClean="0"/>
            </a:br>
            <a:r>
              <a:rPr lang="en-US" sz="3100" b="0" dirty="0" smtClean="0"/>
              <a:t>6. Membrane maintains function</a:t>
            </a:r>
            <a:br>
              <a:rPr lang="en-US" sz="3100" b="0" dirty="0" smtClean="0"/>
            </a:br>
            <a:r>
              <a:rPr lang="en-US" sz="3100" b="0" dirty="0" smtClean="0"/>
              <a:t>7. Membrane loses function</a:t>
            </a:r>
            <a:br>
              <a:rPr lang="en-US" sz="3100" b="0" dirty="0" smtClean="0"/>
            </a:br>
            <a:r>
              <a:rPr lang="en-US" sz="3100" b="0" dirty="0" smtClean="0"/>
              <a:t>8. </a:t>
            </a:r>
            <a:r>
              <a:rPr lang="en-US" sz="3100" dirty="0" smtClean="0"/>
              <a:t>Lipid composition changes</a:t>
            </a:r>
            <a:br>
              <a:rPr lang="en-US" sz="3100" dirty="0" smtClean="0"/>
            </a:br>
            <a:r>
              <a:rPr lang="en-US" sz="3100" dirty="0" smtClean="0"/>
              <a:t>9. Lipid composition stays the same</a:t>
            </a:r>
            <a:endParaRPr lang="en-US" sz="3100" b="0" dirty="0"/>
          </a:p>
        </p:txBody>
      </p:sp>
    </p:spTree>
    <p:extLst>
      <p:ext uri="{BB962C8B-B14F-4D97-AF65-F5344CB8AC3E}">
        <p14:creationId xmlns:p14="http://schemas.microsoft.com/office/powerpoint/2010/main" val="383223608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2161" y="387401"/>
            <a:ext cx="7806240" cy="5694358"/>
          </a:xfrm>
        </p:spPr>
        <p:txBody>
          <a:bodyPr anchor="t">
            <a:normAutofit fontScale="90000"/>
          </a:bodyPr>
          <a:lstStyle/>
          <a:p>
            <a:pPr algn="l">
              <a:defRPr/>
            </a:pPr>
            <a:r>
              <a:rPr lang="en-US" sz="3600" b="0" dirty="0" smtClean="0"/>
              <a:t>Which of the following would occur when considering the membrane of an organism</a:t>
            </a:r>
            <a:r>
              <a:rPr lang="en-US" sz="3600" b="0" dirty="0"/>
              <a:t> </a:t>
            </a:r>
            <a:r>
              <a:rPr lang="en-US" sz="3600" b="0" dirty="0" smtClean="0"/>
              <a:t>that…</a:t>
            </a:r>
            <a:br>
              <a:rPr lang="en-US" sz="3600" b="0" dirty="0" smtClean="0"/>
            </a:br>
            <a:r>
              <a:rPr lang="en-US" sz="3600" b="0" dirty="0"/>
              <a:t/>
            </a:r>
            <a:br>
              <a:rPr lang="en-US" sz="3600" b="0" dirty="0"/>
            </a:br>
            <a:r>
              <a:rPr lang="en-US" sz="2800" b="0" dirty="0" smtClean="0"/>
              <a:t>(is exposed to colder temperatures than it normally experiences?)</a:t>
            </a:r>
            <a:br>
              <a:rPr lang="en-US" sz="2800" b="0" dirty="0" smtClean="0"/>
            </a:br>
            <a:r>
              <a:rPr lang="en-US" sz="2800" b="0" dirty="0" smtClean="0"/>
              <a:t>(is exposed to warmer temperatures than it normally experiences?)</a:t>
            </a:r>
            <a:br>
              <a:rPr lang="en-US" sz="2800" b="0" dirty="0" smtClean="0"/>
            </a:br>
            <a:r>
              <a:rPr lang="en-US" sz="2800" b="0" dirty="0" smtClean="0"/>
              <a:t>(is a </a:t>
            </a:r>
            <a:r>
              <a:rPr lang="en-US" sz="2800" b="0" dirty="0" err="1" smtClean="0"/>
              <a:t>psychrophile</a:t>
            </a:r>
            <a:r>
              <a:rPr lang="en-US" sz="2800" b="0" dirty="0" smtClean="0"/>
              <a:t>?)</a:t>
            </a:r>
            <a:br>
              <a:rPr lang="en-US" sz="2800" b="0" dirty="0" smtClean="0"/>
            </a:br>
            <a:r>
              <a:rPr lang="en-US" sz="2800" b="0" dirty="0" smtClean="0"/>
              <a:t>(is a thermophile?)</a:t>
            </a:r>
            <a:br>
              <a:rPr lang="en-US" sz="2800" b="0" dirty="0" smtClean="0"/>
            </a:br>
            <a:r>
              <a:rPr lang="en-US" sz="2800" b="0" dirty="0" smtClean="0"/>
              <a:t>(has a high level of cholesterol in its membrane?)</a:t>
            </a:r>
            <a:br>
              <a:rPr lang="en-US" sz="2800" b="0" dirty="0" smtClean="0"/>
            </a:br>
            <a:r>
              <a:rPr lang="en-US" sz="2800" b="0" dirty="0" smtClean="0"/>
              <a:t>(has a low level of cholesterol in its membrane?)</a:t>
            </a:r>
            <a:br>
              <a:rPr lang="en-US" sz="2800" b="0" dirty="0" smtClean="0"/>
            </a:br>
            <a:r>
              <a:rPr lang="en-US" sz="2800" b="0" dirty="0" smtClean="0"/>
              <a:t>(contains mostly saturated fats?)</a:t>
            </a:r>
            <a:br>
              <a:rPr lang="en-US" sz="2800" b="0" dirty="0" smtClean="0"/>
            </a:br>
            <a:r>
              <a:rPr lang="en-US" sz="2800" b="0" dirty="0" smtClean="0"/>
              <a:t>(contains mostly unsaturated fats?)</a:t>
            </a:r>
            <a:br>
              <a:rPr lang="en-US" sz="2800" b="0" dirty="0" smtClean="0"/>
            </a:br>
            <a:endParaRPr lang="en-US" sz="2800" b="0" dirty="0"/>
          </a:p>
        </p:txBody>
      </p:sp>
    </p:spTree>
    <p:extLst>
      <p:ext uri="{BB962C8B-B14F-4D97-AF65-F5344CB8AC3E}">
        <p14:creationId xmlns:p14="http://schemas.microsoft.com/office/powerpoint/2010/main" val="34174580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Outcomes</a:t>
            </a:r>
            <a:br>
              <a:rPr lang="en-US" dirty="0" smtClean="0"/>
            </a:br>
            <a:r>
              <a:rPr lang="en-US" sz="2200" dirty="0" smtClean="0"/>
              <a:t>Upon completion of this </a:t>
            </a:r>
            <a:r>
              <a:rPr lang="en-US" sz="2200" smtClean="0"/>
              <a:t>teachable </a:t>
            </a:r>
            <a:r>
              <a:rPr lang="en-US" sz="2400" smtClean="0"/>
              <a:t>unit </a:t>
            </a:r>
            <a:r>
              <a:rPr lang="en-US" sz="2400" dirty="0" smtClean="0"/>
              <a:t>the student will:</a:t>
            </a:r>
            <a:endParaRPr lang="en-US" sz="2400" dirty="0"/>
          </a:p>
        </p:txBody>
      </p:sp>
      <p:sp>
        <p:nvSpPr>
          <p:cNvPr id="5" name="Content Placeholder 4"/>
          <p:cNvSpPr>
            <a:spLocks noGrp="1"/>
          </p:cNvSpPr>
          <p:nvPr>
            <p:ph idx="1"/>
          </p:nvPr>
        </p:nvSpPr>
        <p:spPr/>
        <p:txBody>
          <a:bodyPr/>
          <a:lstStyle/>
          <a:p>
            <a:r>
              <a:rPr lang="en-US" dirty="0" smtClean="0"/>
              <a:t>Explain how fluidity is changed by changes in the components of the membrane.</a:t>
            </a:r>
          </a:p>
          <a:p>
            <a:endParaRPr lang="en-US" dirty="0" smtClean="0"/>
          </a:p>
          <a:p>
            <a:r>
              <a:rPr lang="en-US" dirty="0" smtClean="0"/>
              <a:t>Predict how the lipid composition changes to maintain fluidity in extreme environments.</a:t>
            </a:r>
          </a:p>
          <a:p>
            <a:endParaRPr lang="en-US" dirty="0" smtClean="0"/>
          </a:p>
          <a:p>
            <a:r>
              <a:rPr lang="en-US" dirty="0" smtClean="0"/>
              <a:t>Practice drawing, reading and interpreting graphs.</a:t>
            </a:r>
          </a:p>
        </p:txBody>
      </p:sp>
    </p:spTree>
    <p:extLst>
      <p:ext uri="{BB962C8B-B14F-4D97-AF65-F5344CB8AC3E}">
        <p14:creationId xmlns:p14="http://schemas.microsoft.com/office/powerpoint/2010/main" val="30588389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t>Context</a:t>
            </a:r>
            <a:endParaRPr lang="en-US" sz="4800" b="1" dirty="0"/>
          </a:p>
        </p:txBody>
      </p:sp>
      <p:sp>
        <p:nvSpPr>
          <p:cNvPr id="3" name="Content Placeholder 2"/>
          <p:cNvSpPr>
            <a:spLocks noGrp="1"/>
          </p:cNvSpPr>
          <p:nvPr>
            <p:ph idx="1"/>
          </p:nvPr>
        </p:nvSpPr>
        <p:spPr/>
        <p:txBody>
          <a:bodyPr>
            <a:normAutofit/>
          </a:bodyPr>
          <a:lstStyle/>
          <a:p>
            <a:pPr marL="0" indent="0" algn="ctr">
              <a:buNone/>
            </a:pPr>
            <a:r>
              <a:rPr lang="en-US" sz="4000" dirty="0" smtClean="0"/>
              <a:t>Introductory Biology</a:t>
            </a:r>
          </a:p>
        </p:txBody>
      </p:sp>
    </p:spTree>
    <p:extLst>
      <p:ext uri="{BB962C8B-B14F-4D97-AF65-F5344CB8AC3E}">
        <p14:creationId xmlns:p14="http://schemas.microsoft.com/office/powerpoint/2010/main" val="32426004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Omega 3 Fatty Acids</a:t>
            </a:r>
            <a:endParaRPr lang="en-US" dirty="0"/>
          </a:p>
        </p:txBody>
      </p:sp>
      <p:pic>
        <p:nvPicPr>
          <p:cNvPr id="9" name="Content Placeholder 8" descr="Screen Clipping"/>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5400000" flipH="1" flipV="1">
            <a:off x="5280066" y="3070267"/>
            <a:ext cx="5141070" cy="910398"/>
          </a:xfrm>
        </p:spPr>
      </p:pic>
      <p:sp>
        <p:nvSpPr>
          <p:cNvPr id="10" name="TextBox 9"/>
          <p:cNvSpPr txBox="1"/>
          <p:nvPr/>
        </p:nvSpPr>
        <p:spPr>
          <a:xfrm>
            <a:off x="609600" y="1676400"/>
            <a:ext cx="6781800" cy="2677656"/>
          </a:xfrm>
          <a:prstGeom prst="rect">
            <a:avLst/>
          </a:prstGeom>
          <a:noFill/>
        </p:spPr>
        <p:txBody>
          <a:bodyPr wrap="square" rtlCol="0">
            <a:spAutoFit/>
          </a:bodyPr>
          <a:lstStyle/>
          <a:p>
            <a:r>
              <a:rPr lang="en-US" sz="2800" dirty="0" smtClean="0"/>
              <a:t>Have you ever heard of Omega 3 fatty acids?</a:t>
            </a:r>
          </a:p>
          <a:p>
            <a:endParaRPr lang="en-US" sz="2800" dirty="0"/>
          </a:p>
          <a:p>
            <a:r>
              <a:rPr lang="en-US" sz="2800" dirty="0" smtClean="0"/>
              <a:t>What are they?</a:t>
            </a:r>
          </a:p>
          <a:p>
            <a:endParaRPr lang="en-US" sz="2800" dirty="0"/>
          </a:p>
          <a:p>
            <a:r>
              <a:rPr lang="en-US" sz="2800" dirty="0" smtClean="0"/>
              <a:t>What are some good sources of Omega 3 fatty acids?</a:t>
            </a:r>
            <a:endParaRPr lang="en-US" sz="2800" dirty="0"/>
          </a:p>
        </p:txBody>
      </p:sp>
    </p:spTree>
    <p:extLst>
      <p:ext uri="{BB962C8B-B14F-4D97-AF65-F5344CB8AC3E}">
        <p14:creationId xmlns:p14="http://schemas.microsoft.com/office/powerpoint/2010/main" val="320360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3"/>
          <p:cNvPicPr>
            <a:picLocks noChangeAspect="1" noChangeArrowheads="1"/>
          </p:cNvPicPr>
          <p:nvPr/>
        </p:nvPicPr>
        <p:blipFill>
          <a:blip r:embed="rId3">
            <a:extLst>
              <a:ext uri="{28A0092B-C50C-407E-A947-70E740481C1C}">
                <a14:useLocalDpi xmlns:a14="http://schemas.microsoft.com/office/drawing/2010/main" val="0"/>
              </a:ext>
            </a:extLst>
          </a:blip>
          <a:srcRect l="6436" r="13980"/>
          <a:stretch>
            <a:fillRect/>
          </a:stretch>
        </p:blipFill>
        <p:spPr bwMode="auto">
          <a:xfrm>
            <a:off x="395288" y="1030288"/>
            <a:ext cx="5591175" cy="559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7000" y="0"/>
            <a:ext cx="2028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6" name="Oval 4"/>
          <p:cNvSpPr>
            <a:spLocks noChangeArrowheads="1"/>
          </p:cNvSpPr>
          <p:nvPr/>
        </p:nvSpPr>
        <p:spPr bwMode="auto">
          <a:xfrm>
            <a:off x="4314825" y="4648200"/>
            <a:ext cx="482600" cy="406400"/>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8197" name="Line 5"/>
          <p:cNvSpPr>
            <a:spLocks noChangeShapeType="1"/>
          </p:cNvSpPr>
          <p:nvPr/>
        </p:nvSpPr>
        <p:spPr bwMode="auto">
          <a:xfrm flipH="1">
            <a:off x="4810125" y="3822700"/>
            <a:ext cx="1657350" cy="881063"/>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198" name="Text Box 6"/>
          <p:cNvSpPr txBox="1">
            <a:spLocks noChangeArrowheads="1"/>
          </p:cNvSpPr>
          <p:nvPr/>
        </p:nvSpPr>
        <p:spPr bwMode="auto">
          <a:xfrm>
            <a:off x="7924800" y="2995613"/>
            <a:ext cx="72707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sz="2400" b="1">
                <a:latin typeface="Arial" charset="0"/>
              </a:rPr>
              <a:t>C-C</a:t>
            </a:r>
          </a:p>
          <a:p>
            <a:r>
              <a:rPr lang="en-US" sz="2400" b="1">
                <a:latin typeface="Arial" charset="0"/>
              </a:rPr>
              <a:t>C-H</a:t>
            </a:r>
          </a:p>
        </p:txBody>
      </p:sp>
      <p:sp>
        <p:nvSpPr>
          <p:cNvPr id="8199" name="Oval 8"/>
          <p:cNvSpPr>
            <a:spLocks noChangeArrowheads="1"/>
          </p:cNvSpPr>
          <p:nvPr/>
        </p:nvSpPr>
        <p:spPr bwMode="auto">
          <a:xfrm>
            <a:off x="7010400" y="3376613"/>
            <a:ext cx="457200" cy="457200"/>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8200" name="Line 9"/>
          <p:cNvSpPr>
            <a:spLocks noChangeShapeType="1"/>
          </p:cNvSpPr>
          <p:nvPr/>
        </p:nvSpPr>
        <p:spPr bwMode="auto">
          <a:xfrm flipH="1">
            <a:off x="7543800" y="3300413"/>
            <a:ext cx="403225" cy="15240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410219358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17" descr="07_07MembraneProteinMove-U"/>
          <p:cNvPicPr>
            <a:picLocks noChangeAspect="1" noChangeArrowheads="1"/>
          </p:cNvPicPr>
          <p:nvPr/>
        </p:nvPicPr>
        <p:blipFill>
          <a:blip r:embed="rId3">
            <a:extLst>
              <a:ext uri="{28A0092B-C50C-407E-A947-70E740481C1C}">
                <a14:useLocalDpi xmlns:a14="http://schemas.microsoft.com/office/drawing/2010/main" val="0"/>
              </a:ext>
            </a:extLst>
          </a:blip>
          <a:srcRect l="2" r="34476"/>
          <a:stretch>
            <a:fillRect/>
          </a:stretch>
        </p:blipFill>
        <p:spPr bwMode="auto">
          <a:xfrm>
            <a:off x="296863" y="1727200"/>
            <a:ext cx="5602287" cy="340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Text Box 4"/>
          <p:cNvSpPr txBox="1">
            <a:spLocks noChangeArrowheads="1"/>
          </p:cNvSpPr>
          <p:nvPr/>
        </p:nvSpPr>
        <p:spPr bwMode="auto">
          <a:xfrm>
            <a:off x="1592263" y="2652713"/>
            <a:ext cx="2693987"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sz="2300" b="1">
                <a:latin typeface="Arial" charset="0"/>
                <a:ea typeface="ヒラギノ角ゴ Pro W3" charset="0"/>
                <a:cs typeface="ヒラギノ角ゴ Pro W3" charset="0"/>
              </a:rPr>
              <a:t>Membrane proteins</a:t>
            </a:r>
          </a:p>
        </p:txBody>
      </p:sp>
      <p:sp>
        <p:nvSpPr>
          <p:cNvPr id="9220" name="Text Box 10"/>
          <p:cNvSpPr txBox="1">
            <a:spLocks noChangeArrowheads="1"/>
          </p:cNvSpPr>
          <p:nvPr/>
        </p:nvSpPr>
        <p:spPr bwMode="auto">
          <a:xfrm>
            <a:off x="314325" y="4208463"/>
            <a:ext cx="1582738"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sz="2300" b="1">
                <a:latin typeface="Arial" charset="0"/>
                <a:ea typeface="ヒラギノ角ゴ Pro W3" charset="0"/>
                <a:cs typeface="ヒラギノ角ゴ Pro W3" charset="0"/>
              </a:rPr>
              <a:t>Mouse cell</a:t>
            </a:r>
          </a:p>
        </p:txBody>
      </p:sp>
      <p:sp>
        <p:nvSpPr>
          <p:cNvPr id="9221" name="Text Box 11"/>
          <p:cNvSpPr txBox="1">
            <a:spLocks noChangeArrowheads="1"/>
          </p:cNvSpPr>
          <p:nvPr/>
        </p:nvSpPr>
        <p:spPr bwMode="auto">
          <a:xfrm>
            <a:off x="2119313" y="4414838"/>
            <a:ext cx="1582737"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sz="2300" b="1">
                <a:latin typeface="Arial" charset="0"/>
                <a:ea typeface="ヒラギノ角ゴ Pro W3" charset="0"/>
                <a:cs typeface="ヒラギノ角ゴ Pro W3" charset="0"/>
              </a:rPr>
              <a:t>Human cell</a:t>
            </a:r>
          </a:p>
        </p:txBody>
      </p:sp>
      <p:sp>
        <p:nvSpPr>
          <p:cNvPr id="9222" name="Line 15"/>
          <p:cNvSpPr>
            <a:spLocks noChangeShapeType="1"/>
          </p:cNvSpPr>
          <p:nvPr/>
        </p:nvSpPr>
        <p:spPr bwMode="auto">
          <a:xfrm flipH="1">
            <a:off x="1587500" y="3003550"/>
            <a:ext cx="542925" cy="55562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lIns="91430" tIns="45715" rIns="91430" bIns="45715" anchor="ctr"/>
          <a:lstStyle/>
          <a:p>
            <a:endParaRPr lang="en-US"/>
          </a:p>
        </p:txBody>
      </p:sp>
      <p:sp>
        <p:nvSpPr>
          <p:cNvPr id="9223" name="Line 16"/>
          <p:cNvSpPr>
            <a:spLocks noChangeShapeType="1"/>
          </p:cNvSpPr>
          <p:nvPr/>
        </p:nvSpPr>
        <p:spPr bwMode="auto">
          <a:xfrm flipH="1" flipV="1">
            <a:off x="2130425" y="3003550"/>
            <a:ext cx="277813" cy="55562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lIns="91430" tIns="45715" rIns="91430" bIns="45715" anchor="ctr"/>
          <a:lstStyle/>
          <a:p>
            <a:endParaRPr lang="en-US"/>
          </a:p>
        </p:txBody>
      </p:sp>
      <p:sp>
        <p:nvSpPr>
          <p:cNvPr id="9224" name="Rectangle 1"/>
          <p:cNvSpPr>
            <a:spLocks noChangeArrowheads="1"/>
          </p:cNvSpPr>
          <p:nvPr/>
        </p:nvSpPr>
        <p:spPr bwMode="auto">
          <a:xfrm>
            <a:off x="2197100" y="5848350"/>
            <a:ext cx="4570413"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45" tIns="41473" rIns="82945" bIns="41473">
            <a:spAutoFit/>
          </a:bodyPr>
          <a:lstStyle/>
          <a:p>
            <a:r>
              <a:rPr lang="en-US" b="1">
                <a:solidFill>
                  <a:srgbClr val="FF0000"/>
                </a:solidFill>
                <a:hlinkClick r:id="rId4"/>
              </a:rPr>
              <a:t>http://www.youtube.com/watch?v=LicQb_SnCSI</a:t>
            </a:r>
            <a:endParaRPr lang="en-US" b="1">
              <a:solidFill>
                <a:srgbClr val="FF0000"/>
              </a:solidFill>
            </a:endParaRPr>
          </a:p>
        </p:txBody>
      </p:sp>
      <p:grpSp>
        <p:nvGrpSpPr>
          <p:cNvPr id="2" name="Group 1"/>
          <p:cNvGrpSpPr>
            <a:grpSpLocks/>
          </p:cNvGrpSpPr>
          <p:nvPr/>
        </p:nvGrpSpPr>
        <p:grpSpPr bwMode="auto">
          <a:xfrm>
            <a:off x="5943600" y="1727200"/>
            <a:ext cx="3032125" cy="3402013"/>
            <a:chOff x="6564312" y="1933575"/>
            <a:chExt cx="3343276" cy="3751262"/>
          </a:xfrm>
        </p:grpSpPr>
        <p:pic>
          <p:nvPicPr>
            <p:cNvPr id="9228" name="Picture 17" descr="07_07MembraneProteinMove-U"/>
            <p:cNvPicPr>
              <a:picLocks noChangeAspect="1" noChangeArrowheads="1"/>
            </p:cNvPicPr>
            <p:nvPr/>
          </p:nvPicPr>
          <p:blipFill>
            <a:blip r:embed="rId3">
              <a:extLst>
                <a:ext uri="{28A0092B-C50C-407E-A947-70E740481C1C}">
                  <a14:useLocalDpi xmlns:a14="http://schemas.microsoft.com/office/drawing/2010/main" val="0"/>
                </a:ext>
              </a:extLst>
            </a:blip>
            <a:srcRect l="67139"/>
            <a:stretch>
              <a:fillRect/>
            </a:stretch>
          </p:blipFill>
          <p:spPr bwMode="auto">
            <a:xfrm>
              <a:off x="6564312" y="1933575"/>
              <a:ext cx="3097213" cy="3751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9" name="Text Box 13"/>
            <p:cNvSpPr txBox="1">
              <a:spLocks noChangeArrowheads="1"/>
            </p:cNvSpPr>
            <p:nvPr/>
          </p:nvSpPr>
          <p:spPr bwMode="auto">
            <a:xfrm>
              <a:off x="7623175" y="4260850"/>
              <a:ext cx="2284413"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sz="2300" b="1">
                  <a:latin typeface="Arial" charset="0"/>
                  <a:ea typeface="ヒラギノ角ゴ Pro W3" charset="0"/>
                  <a:cs typeface="ヒラギノ角ゴ Pro W3" charset="0"/>
                </a:rPr>
                <a:t>Mixed proteins</a:t>
              </a:r>
              <a:br>
                <a:rPr lang="en-US" sz="2300" b="1">
                  <a:latin typeface="Arial" charset="0"/>
                  <a:ea typeface="ヒラギノ角ゴ Pro W3" charset="0"/>
                  <a:cs typeface="ヒラギノ角ゴ Pro W3" charset="0"/>
                </a:rPr>
              </a:br>
              <a:r>
                <a:rPr lang="en-US" sz="2300" b="1">
                  <a:latin typeface="Arial" charset="0"/>
                  <a:ea typeface="ヒラギノ角ゴ Pro W3" charset="0"/>
                  <a:cs typeface="ヒラギノ角ゴ Pro W3" charset="0"/>
                </a:rPr>
                <a:t>after 1 hour</a:t>
              </a:r>
            </a:p>
          </p:txBody>
        </p:sp>
      </p:grpSp>
      <p:sp>
        <p:nvSpPr>
          <p:cNvPr id="9226" name="Text Box 12"/>
          <p:cNvSpPr txBox="1">
            <a:spLocks noChangeArrowheads="1"/>
          </p:cNvSpPr>
          <p:nvPr/>
        </p:nvSpPr>
        <p:spPr bwMode="auto">
          <a:xfrm>
            <a:off x="4605338" y="4587875"/>
            <a:ext cx="1582737"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sz="2300" b="1">
                <a:latin typeface="Arial" charset="0"/>
                <a:ea typeface="ヒラギノ角ゴ Pro W3" charset="0"/>
                <a:cs typeface="ヒラギノ角ゴ Pro W3" charset="0"/>
              </a:rPr>
              <a:t>Hybrid cell</a:t>
            </a:r>
          </a:p>
        </p:txBody>
      </p:sp>
      <p:sp>
        <p:nvSpPr>
          <p:cNvPr id="3" name="TextBox 2"/>
          <p:cNvSpPr txBox="1">
            <a:spLocks noChangeArrowheads="1"/>
          </p:cNvSpPr>
          <p:nvPr/>
        </p:nvSpPr>
        <p:spPr bwMode="auto">
          <a:xfrm>
            <a:off x="1119188" y="609600"/>
            <a:ext cx="67262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2400" b="1">
                <a:latin typeface="Arial" charset="0"/>
              </a:rPr>
              <a:t>Fluid nature of lipid bilayer of cell membrane</a:t>
            </a:r>
          </a:p>
        </p:txBody>
      </p:sp>
    </p:spTree>
    <p:extLst>
      <p:ext uri="{BB962C8B-B14F-4D97-AF65-F5344CB8AC3E}">
        <p14:creationId xmlns:p14="http://schemas.microsoft.com/office/powerpoint/2010/main" val="11652436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a:grpSpLocks/>
          </p:cNvGrpSpPr>
          <p:nvPr/>
        </p:nvGrpSpPr>
        <p:grpSpPr bwMode="auto">
          <a:xfrm>
            <a:off x="1752600" y="4921250"/>
            <a:ext cx="5638800" cy="1939925"/>
            <a:chOff x="2209800" y="4920457"/>
            <a:chExt cx="5638800" cy="1940422"/>
          </a:xfrm>
        </p:grpSpPr>
        <p:pic>
          <p:nvPicPr>
            <p:cNvPr id="10260" name="Picture 19"/>
            <p:cNvPicPr>
              <a:picLocks noChangeAspect="1"/>
            </p:cNvPicPr>
            <p:nvPr/>
          </p:nvPicPr>
          <p:blipFill>
            <a:blip r:embed="rId3">
              <a:extLst>
                <a:ext uri="{28A0092B-C50C-407E-A947-70E740481C1C}">
                  <a14:useLocalDpi xmlns:a14="http://schemas.microsoft.com/office/drawing/2010/main" val="0"/>
                </a:ext>
              </a:extLst>
            </a:blip>
            <a:srcRect l="82414" t="48441" b="13593"/>
            <a:stretch>
              <a:fillRect/>
            </a:stretch>
          </p:blipFill>
          <p:spPr bwMode="auto">
            <a:xfrm>
              <a:off x="2209800" y="4920457"/>
              <a:ext cx="1607350" cy="1940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1" name="Picture 20"/>
            <p:cNvPicPr>
              <a:picLocks noChangeAspect="1"/>
            </p:cNvPicPr>
            <p:nvPr/>
          </p:nvPicPr>
          <p:blipFill>
            <a:blip r:embed="rId3">
              <a:extLst>
                <a:ext uri="{28A0092B-C50C-407E-A947-70E740481C1C}">
                  <a14:useLocalDpi xmlns:a14="http://schemas.microsoft.com/office/drawing/2010/main" val="0"/>
                </a:ext>
              </a:extLst>
            </a:blip>
            <a:srcRect l="46465" t="50851" r="32922" b="13593"/>
            <a:stretch>
              <a:fillRect/>
            </a:stretch>
          </p:blipFill>
          <p:spPr bwMode="auto">
            <a:xfrm>
              <a:off x="6049945" y="4990682"/>
              <a:ext cx="1798655" cy="173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43" name="Picture 24" descr="07_08MembraneFluidFactor-U"/>
          <p:cNvPicPr>
            <a:picLocks noChangeAspect="1" noChangeArrowheads="1"/>
          </p:cNvPicPr>
          <p:nvPr/>
        </p:nvPicPr>
        <p:blipFill>
          <a:blip r:embed="rId4">
            <a:extLst>
              <a:ext uri="{28A0092B-C50C-407E-A947-70E740481C1C}">
                <a14:useLocalDpi xmlns:a14="http://schemas.microsoft.com/office/drawing/2010/main" val="0"/>
              </a:ext>
            </a:extLst>
          </a:blip>
          <a:srcRect b="48950"/>
          <a:stretch>
            <a:fillRect/>
          </a:stretch>
        </p:blipFill>
        <p:spPr bwMode="auto">
          <a:xfrm>
            <a:off x="1319213" y="0"/>
            <a:ext cx="6029325"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Group 11"/>
          <p:cNvGrpSpPr>
            <a:grpSpLocks noChangeAspect="1"/>
          </p:cNvGrpSpPr>
          <p:nvPr/>
        </p:nvGrpSpPr>
        <p:grpSpPr bwMode="auto">
          <a:xfrm>
            <a:off x="1782763" y="41275"/>
            <a:ext cx="2359025" cy="2306638"/>
            <a:chOff x="1468438" y="371475"/>
            <a:chExt cx="3143250" cy="3071813"/>
          </a:xfrm>
        </p:grpSpPr>
        <p:sp>
          <p:nvSpPr>
            <p:cNvPr id="10255" name="Text Box 9"/>
            <p:cNvSpPr txBox="1">
              <a:spLocks noChangeArrowheads="1"/>
            </p:cNvSpPr>
            <p:nvPr/>
          </p:nvSpPr>
          <p:spPr bwMode="auto">
            <a:xfrm>
              <a:off x="2684463" y="371475"/>
              <a:ext cx="6953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sz="1600" b="1">
                  <a:latin typeface="Arial" charset="0"/>
                  <a:ea typeface="ヒラギノ角ゴ Pro W3" charset="0"/>
                  <a:cs typeface="ヒラギノ角ゴ Pro W3" charset="0"/>
                </a:rPr>
                <a:t>Fluid</a:t>
              </a:r>
            </a:p>
          </p:txBody>
        </p:sp>
        <p:grpSp>
          <p:nvGrpSpPr>
            <p:cNvPr id="10256" name="Group 1"/>
            <p:cNvGrpSpPr>
              <a:grpSpLocks/>
            </p:cNvGrpSpPr>
            <p:nvPr/>
          </p:nvGrpSpPr>
          <p:grpSpPr bwMode="auto">
            <a:xfrm>
              <a:off x="1468438" y="1454150"/>
              <a:ext cx="3143250" cy="1989138"/>
              <a:chOff x="1468438" y="1454150"/>
              <a:chExt cx="3143250" cy="1989138"/>
            </a:xfrm>
          </p:grpSpPr>
          <p:sp>
            <p:nvSpPr>
              <p:cNvPr id="10257" name="Text Box 14"/>
              <p:cNvSpPr txBox="1">
                <a:spLocks noChangeArrowheads="1"/>
              </p:cNvSpPr>
              <p:nvPr/>
            </p:nvSpPr>
            <p:spPr bwMode="auto">
              <a:xfrm>
                <a:off x="1468438" y="2816225"/>
                <a:ext cx="3143250" cy="62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sz="1600" b="1">
                    <a:latin typeface="Arial" charset="0"/>
                    <a:ea typeface="ヒラギノ角ゴ Pro W3" charset="0"/>
                    <a:cs typeface="ヒラギノ角ゴ Pro W3" charset="0"/>
                  </a:rPr>
                  <a:t>Unsaturated hydrocarbon</a:t>
                </a:r>
                <a:br>
                  <a:rPr lang="en-US" sz="1600" b="1">
                    <a:latin typeface="Arial" charset="0"/>
                    <a:ea typeface="ヒラギノ角ゴ Pro W3" charset="0"/>
                    <a:cs typeface="ヒラギノ角ゴ Pro W3" charset="0"/>
                  </a:rPr>
                </a:br>
                <a:r>
                  <a:rPr lang="en-US" sz="1600" b="1">
                    <a:latin typeface="Arial" charset="0"/>
                    <a:ea typeface="ヒラギノ角ゴ Pro W3" charset="0"/>
                    <a:cs typeface="ヒラギノ角ゴ Pro W3" charset="0"/>
                  </a:rPr>
                  <a:t>tails</a:t>
                </a:r>
              </a:p>
            </p:txBody>
          </p:sp>
          <p:sp>
            <p:nvSpPr>
              <p:cNvPr id="10258" name="Line 20"/>
              <p:cNvSpPr>
                <a:spLocks noChangeShapeType="1"/>
              </p:cNvSpPr>
              <p:nvPr/>
            </p:nvSpPr>
            <p:spPr bwMode="auto">
              <a:xfrm flipH="1">
                <a:off x="1936749" y="1454150"/>
                <a:ext cx="211931" cy="132715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lIns="100794" tIns="50397" rIns="100794" bIns="50397" anchor="ctr"/>
              <a:lstStyle/>
              <a:p>
                <a:endParaRPr lang="en-US"/>
              </a:p>
            </p:txBody>
          </p:sp>
          <p:sp>
            <p:nvSpPr>
              <p:cNvPr id="10259" name="Line 21"/>
              <p:cNvSpPr>
                <a:spLocks noChangeShapeType="1"/>
              </p:cNvSpPr>
              <p:nvPr/>
            </p:nvSpPr>
            <p:spPr bwMode="auto">
              <a:xfrm flipH="1">
                <a:off x="1936750" y="1935163"/>
                <a:ext cx="259556" cy="86042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lIns="100794" tIns="50397" rIns="100794" bIns="50397" anchor="ctr"/>
              <a:lstStyle/>
              <a:p>
                <a:endParaRPr lang="en-US"/>
              </a:p>
            </p:txBody>
          </p:sp>
        </p:grpSp>
      </p:grpSp>
      <p:grpSp>
        <p:nvGrpSpPr>
          <p:cNvPr id="23" name="Group 22"/>
          <p:cNvGrpSpPr>
            <a:grpSpLocks noChangeAspect="1"/>
          </p:cNvGrpSpPr>
          <p:nvPr/>
        </p:nvGrpSpPr>
        <p:grpSpPr bwMode="auto">
          <a:xfrm>
            <a:off x="4386263" y="0"/>
            <a:ext cx="2574925" cy="2089150"/>
            <a:chOff x="5545138" y="363538"/>
            <a:chExt cx="3432175" cy="2782887"/>
          </a:xfrm>
        </p:grpSpPr>
        <p:sp>
          <p:nvSpPr>
            <p:cNvPr id="10250" name="Text Box 15"/>
            <p:cNvSpPr txBox="1">
              <a:spLocks noChangeArrowheads="1"/>
            </p:cNvSpPr>
            <p:nvPr/>
          </p:nvSpPr>
          <p:spPr bwMode="auto">
            <a:xfrm>
              <a:off x="6772275" y="363538"/>
              <a:ext cx="10588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sz="1600" b="1">
                  <a:latin typeface="Arial" charset="0"/>
                  <a:ea typeface="ヒラギノ角ゴ Pro W3" charset="0"/>
                  <a:cs typeface="ヒラギノ角ゴ Pro W3" charset="0"/>
                </a:rPr>
                <a:t>Viscous</a:t>
              </a:r>
            </a:p>
          </p:txBody>
        </p:sp>
        <p:grpSp>
          <p:nvGrpSpPr>
            <p:cNvPr id="10251" name="Group 2"/>
            <p:cNvGrpSpPr>
              <a:grpSpLocks/>
            </p:cNvGrpSpPr>
            <p:nvPr/>
          </p:nvGrpSpPr>
          <p:grpSpPr bwMode="auto">
            <a:xfrm>
              <a:off x="5545138" y="1935163"/>
              <a:ext cx="3432175" cy="1211262"/>
              <a:chOff x="5545138" y="1935163"/>
              <a:chExt cx="3432175" cy="1211262"/>
            </a:xfrm>
          </p:grpSpPr>
          <p:sp>
            <p:nvSpPr>
              <p:cNvPr id="10252" name="Text Box 16"/>
              <p:cNvSpPr txBox="1">
                <a:spLocks noChangeArrowheads="1"/>
              </p:cNvSpPr>
              <p:nvPr/>
            </p:nvSpPr>
            <p:spPr bwMode="auto">
              <a:xfrm>
                <a:off x="5545138" y="2824163"/>
                <a:ext cx="3432175"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sz="1600" b="1">
                    <a:latin typeface="Arial" charset="0"/>
                    <a:ea typeface="ヒラギノ角ゴ Pro W3" charset="0"/>
                    <a:cs typeface="ヒラギノ角ゴ Pro W3" charset="0"/>
                  </a:rPr>
                  <a:t>Saturated hydrocarbon tails</a:t>
                </a:r>
              </a:p>
            </p:txBody>
          </p:sp>
          <p:sp>
            <p:nvSpPr>
              <p:cNvPr id="10253" name="Line 22"/>
              <p:cNvSpPr>
                <a:spLocks noChangeShapeType="1"/>
              </p:cNvSpPr>
              <p:nvPr/>
            </p:nvSpPr>
            <p:spPr bwMode="auto">
              <a:xfrm>
                <a:off x="6283325" y="1935163"/>
                <a:ext cx="334963" cy="874712"/>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lIns="100794" tIns="50397" rIns="100794" bIns="50397" anchor="ctr"/>
              <a:lstStyle/>
              <a:p>
                <a:endParaRPr lang="en-US"/>
              </a:p>
            </p:txBody>
          </p:sp>
          <p:sp>
            <p:nvSpPr>
              <p:cNvPr id="10254" name="Line 23"/>
              <p:cNvSpPr>
                <a:spLocks noChangeShapeType="1"/>
              </p:cNvSpPr>
              <p:nvPr/>
            </p:nvSpPr>
            <p:spPr bwMode="auto">
              <a:xfrm flipH="1">
                <a:off x="6618288" y="1965325"/>
                <a:ext cx="393700" cy="874713"/>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lIns="100794" tIns="50397" rIns="100794" bIns="50397" anchor="ctr"/>
              <a:lstStyle/>
              <a:p>
                <a:endParaRPr lang="en-US"/>
              </a:p>
            </p:txBody>
          </p:sp>
        </p:grpSp>
      </p:grpSp>
      <p:sp>
        <p:nvSpPr>
          <p:cNvPr id="10246" name="TextBox 1"/>
          <p:cNvSpPr txBox="1">
            <a:spLocks noChangeAspect="1" noChangeArrowheads="1"/>
          </p:cNvSpPr>
          <p:nvPr/>
        </p:nvSpPr>
        <p:spPr bwMode="auto">
          <a:xfrm>
            <a:off x="987425" y="66675"/>
            <a:ext cx="306388"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sz="2400">
                <a:latin typeface="Times New Roman" charset="0"/>
                <a:cs typeface="ＭＳ Ｐゴシック" charset="0"/>
              </a:rPr>
              <a:t>A</a:t>
            </a:r>
          </a:p>
        </p:txBody>
      </p:sp>
      <p:sp>
        <p:nvSpPr>
          <p:cNvPr id="10247" name="TextBox 16"/>
          <p:cNvSpPr txBox="1">
            <a:spLocks noChangeAspect="1" noChangeArrowheads="1"/>
          </p:cNvSpPr>
          <p:nvPr/>
        </p:nvSpPr>
        <p:spPr bwMode="auto">
          <a:xfrm>
            <a:off x="7402513" y="82550"/>
            <a:ext cx="293687" cy="32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sz="2400">
                <a:latin typeface="Times New Roman" charset="0"/>
                <a:cs typeface="ＭＳ Ｐゴシック" charset="0"/>
              </a:rPr>
              <a:t>B</a:t>
            </a:r>
          </a:p>
        </p:txBody>
      </p:sp>
      <p:pic>
        <p:nvPicPr>
          <p:cNvPr id="31" name="Picture 30"/>
          <p:cNvPicPr>
            <a:picLocks noChangeAspect="1"/>
          </p:cNvPicPr>
          <p:nvPr/>
        </p:nvPicPr>
        <p:blipFill>
          <a:blip r:embed="rId5">
            <a:extLst>
              <a:ext uri="{28A0092B-C50C-407E-A947-70E740481C1C}">
                <a14:useLocalDpi xmlns:a14="http://schemas.microsoft.com/office/drawing/2010/main" val="0"/>
              </a:ext>
            </a:extLst>
          </a:blip>
          <a:srcRect t="7884" r="59299" b="10007"/>
          <a:stretch>
            <a:fillRect/>
          </a:stretch>
        </p:blipFill>
        <p:spPr bwMode="auto">
          <a:xfrm>
            <a:off x="4953000" y="2425700"/>
            <a:ext cx="1495425" cy="252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31"/>
          <p:cNvPicPr>
            <a:picLocks noChangeAspect="1"/>
          </p:cNvPicPr>
          <p:nvPr/>
        </p:nvPicPr>
        <p:blipFill>
          <a:blip r:embed="rId5">
            <a:extLst>
              <a:ext uri="{28A0092B-C50C-407E-A947-70E740481C1C}">
                <a14:useLocalDpi xmlns:a14="http://schemas.microsoft.com/office/drawing/2010/main" val="0"/>
              </a:ext>
            </a:extLst>
          </a:blip>
          <a:srcRect l="50000" t="7884" b="10007"/>
          <a:stretch>
            <a:fillRect/>
          </a:stretch>
        </p:blipFill>
        <p:spPr bwMode="auto">
          <a:xfrm>
            <a:off x="1676400" y="2425700"/>
            <a:ext cx="1836738" cy="252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2643593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1000"/>
                                        <p:tgtEl>
                                          <p:spTgt spid="32"/>
                                        </p:tgtEl>
                                      </p:cBhvr>
                                    </p:animEffect>
                                    <p:anim calcmode="lin" valueType="num">
                                      <p:cBhvr>
                                        <p:cTn id="13" dur="1000" fill="hold"/>
                                        <p:tgtEl>
                                          <p:spTgt spid="32"/>
                                        </p:tgtEl>
                                        <p:attrNameLst>
                                          <p:attrName>ppt_x</p:attrName>
                                        </p:attrNameLst>
                                      </p:cBhvr>
                                      <p:tavLst>
                                        <p:tav tm="0">
                                          <p:val>
                                            <p:strVal val="#ppt_x"/>
                                          </p:val>
                                        </p:tav>
                                        <p:tav tm="100000">
                                          <p:val>
                                            <p:strVal val="#ppt_x"/>
                                          </p:val>
                                        </p:tav>
                                      </p:tavLst>
                                    </p:anim>
                                    <p:anim calcmode="lin" valueType="num">
                                      <p:cBhvr>
                                        <p:cTn id="14"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42"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anim calcmode="lin" valueType="num">
                                      <p:cBhvr>
                                        <p:cTn id="25" dur="1000" fill="hold"/>
                                        <p:tgtEl>
                                          <p:spTgt spid="23"/>
                                        </p:tgtEl>
                                        <p:attrNameLst>
                                          <p:attrName>ppt_x</p:attrName>
                                        </p:attrNameLst>
                                      </p:cBhvr>
                                      <p:tavLst>
                                        <p:tav tm="0">
                                          <p:val>
                                            <p:strVal val="#ppt_x"/>
                                          </p:val>
                                        </p:tav>
                                        <p:tav tm="100000">
                                          <p:val>
                                            <p:strVal val="#ppt_x"/>
                                          </p:val>
                                        </p:tav>
                                      </p:tavLst>
                                    </p:anim>
                                    <p:anim calcmode="lin" valueType="num">
                                      <p:cBhvr>
                                        <p:cTn id="2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42"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647950" y="287338"/>
            <a:ext cx="3444875" cy="215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IMG_0591"/>
          <p:cNvPicPr>
            <a:picLocks noChangeAspect="1" noChangeArrowheads="1"/>
          </p:cNvPicPr>
          <p:nvPr/>
        </p:nvPicPr>
        <p:blipFill>
          <a:blip r:embed="rId4">
            <a:extLst>
              <a:ext uri="{28A0092B-C50C-407E-A947-70E740481C1C}">
                <a14:useLocalDpi xmlns:a14="http://schemas.microsoft.com/office/drawing/2010/main" val="0"/>
              </a:ext>
            </a:extLst>
          </a:blip>
          <a:srcRect b="49495"/>
          <a:stretch>
            <a:fillRect/>
          </a:stretch>
        </p:blipFill>
        <p:spPr bwMode="auto">
          <a:xfrm>
            <a:off x="914400" y="3460750"/>
            <a:ext cx="3124200"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IMG_0591"/>
          <p:cNvPicPr>
            <a:picLocks noChangeAspect="1" noChangeArrowheads="1"/>
          </p:cNvPicPr>
          <p:nvPr/>
        </p:nvPicPr>
        <p:blipFill>
          <a:blip r:embed="rId4">
            <a:extLst>
              <a:ext uri="{28A0092B-C50C-407E-A947-70E740481C1C}">
                <a14:useLocalDpi xmlns:a14="http://schemas.microsoft.com/office/drawing/2010/main" val="0"/>
              </a:ext>
            </a:extLst>
          </a:blip>
          <a:srcRect t="48485"/>
          <a:stretch>
            <a:fillRect/>
          </a:stretch>
        </p:blipFill>
        <p:spPr bwMode="auto">
          <a:xfrm>
            <a:off x="4876800" y="3397250"/>
            <a:ext cx="3124200" cy="323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descr="http://www.cytochemistry.net/cell-biology/cholesterol.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77000" y="257175"/>
            <a:ext cx="2209800" cy="220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270" name="Group 7"/>
          <p:cNvGrpSpPr>
            <a:grpSpLocks/>
          </p:cNvGrpSpPr>
          <p:nvPr/>
        </p:nvGrpSpPr>
        <p:grpSpPr bwMode="auto">
          <a:xfrm>
            <a:off x="457200" y="333375"/>
            <a:ext cx="2019300" cy="2047875"/>
            <a:chOff x="5143500" y="838200"/>
            <a:chExt cx="2019300" cy="2047875"/>
          </a:xfrm>
        </p:grpSpPr>
        <p:grpSp>
          <p:nvGrpSpPr>
            <p:cNvPr id="11272" name="Group 8"/>
            <p:cNvGrpSpPr>
              <a:grpSpLocks/>
            </p:cNvGrpSpPr>
            <p:nvPr/>
          </p:nvGrpSpPr>
          <p:grpSpPr bwMode="auto">
            <a:xfrm>
              <a:off x="5143500" y="850006"/>
              <a:ext cx="986844" cy="2036069"/>
              <a:chOff x="5143500" y="850006"/>
              <a:chExt cx="986844" cy="2036069"/>
            </a:xfrm>
          </p:grpSpPr>
          <p:pic>
            <p:nvPicPr>
              <p:cNvPr id="11277" name="Picture 2" descr="http://www.cytochemistry.net/cell-biology/cholesterol.jpg"/>
              <p:cNvPicPr>
                <a:picLocks noChangeAspect="1" noChangeArrowheads="1"/>
              </p:cNvPicPr>
              <p:nvPr/>
            </p:nvPicPr>
            <p:blipFill>
              <a:blip r:embed="rId5">
                <a:extLst>
                  <a:ext uri="{28A0092B-C50C-407E-A947-70E740481C1C}">
                    <a14:useLocalDpi xmlns:a14="http://schemas.microsoft.com/office/drawing/2010/main" val="0"/>
                  </a:ext>
                </a:extLst>
              </a:blip>
              <a:srcRect l="50000" t="7463" r="5342"/>
              <a:stretch>
                <a:fillRect/>
              </a:stretch>
            </p:blipFill>
            <p:spPr bwMode="auto">
              <a:xfrm>
                <a:off x="5143500" y="850006"/>
                <a:ext cx="986844" cy="2036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4"/>
              <p:cNvSpPr/>
              <p:nvPr/>
            </p:nvSpPr>
            <p:spPr>
              <a:xfrm>
                <a:off x="5143500" y="1828800"/>
                <a:ext cx="114300" cy="457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Oval 15"/>
              <p:cNvSpPr/>
              <p:nvPr/>
            </p:nvSpPr>
            <p:spPr>
              <a:xfrm>
                <a:off x="5486400" y="1143000"/>
                <a:ext cx="212725" cy="7239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1273" name="Group 9"/>
            <p:cNvGrpSpPr>
              <a:grpSpLocks/>
            </p:cNvGrpSpPr>
            <p:nvPr/>
          </p:nvGrpSpPr>
          <p:grpSpPr bwMode="auto">
            <a:xfrm>
              <a:off x="6175956" y="838200"/>
              <a:ext cx="986844" cy="2036069"/>
              <a:chOff x="5143500" y="850006"/>
              <a:chExt cx="986844" cy="2036069"/>
            </a:xfrm>
          </p:grpSpPr>
          <p:pic>
            <p:nvPicPr>
              <p:cNvPr id="11274" name="Picture 2" descr="http://www.cytochemistry.net/cell-biology/cholesterol.jpg"/>
              <p:cNvPicPr>
                <a:picLocks noChangeAspect="1" noChangeArrowheads="1"/>
              </p:cNvPicPr>
              <p:nvPr/>
            </p:nvPicPr>
            <p:blipFill>
              <a:blip r:embed="rId5">
                <a:extLst>
                  <a:ext uri="{28A0092B-C50C-407E-A947-70E740481C1C}">
                    <a14:useLocalDpi xmlns:a14="http://schemas.microsoft.com/office/drawing/2010/main" val="0"/>
                  </a:ext>
                </a:extLst>
              </a:blip>
              <a:srcRect l="50000" t="7463" r="5342"/>
              <a:stretch>
                <a:fillRect/>
              </a:stretch>
            </p:blipFill>
            <p:spPr bwMode="auto">
              <a:xfrm>
                <a:off x="5143500" y="850006"/>
                <a:ext cx="986844" cy="2036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p:nvSpPr>
            <p:spPr>
              <a:xfrm>
                <a:off x="5142919" y="1829494"/>
                <a:ext cx="114300" cy="457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Oval 12"/>
              <p:cNvSpPr/>
              <p:nvPr/>
            </p:nvSpPr>
            <p:spPr>
              <a:xfrm>
                <a:off x="5485819" y="1143694"/>
                <a:ext cx="212725" cy="7239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sp>
        <p:nvSpPr>
          <p:cNvPr id="2" name="TextBox 1"/>
          <p:cNvSpPr txBox="1">
            <a:spLocks noChangeArrowheads="1"/>
          </p:cNvSpPr>
          <p:nvPr/>
        </p:nvSpPr>
        <p:spPr bwMode="auto">
          <a:xfrm>
            <a:off x="2044700" y="2971800"/>
            <a:ext cx="5381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a:t>Decrease in fluidity with increase in cholesterol content</a:t>
            </a:r>
          </a:p>
        </p:txBody>
      </p:sp>
    </p:spTree>
    <p:extLst>
      <p:ext uri="{BB962C8B-B14F-4D97-AF65-F5344CB8AC3E}">
        <p14:creationId xmlns:p14="http://schemas.microsoft.com/office/powerpoint/2010/main" val="220007374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anim calcmode="lin" valueType="num">
                                      <p:cBhvr>
                                        <p:cTn id="32" dur="1000" fill="hold"/>
                                        <p:tgtEl>
                                          <p:spTgt spid="2"/>
                                        </p:tgtEl>
                                        <p:attrNameLst>
                                          <p:attrName>ppt_x</p:attrName>
                                        </p:attrNameLst>
                                      </p:cBhvr>
                                      <p:tavLst>
                                        <p:tav tm="0">
                                          <p:val>
                                            <p:strVal val="#ppt_x"/>
                                          </p:val>
                                        </p:tav>
                                        <p:tav tm="100000">
                                          <p:val>
                                            <p:strVal val="#ppt_x"/>
                                          </p:val>
                                        </p:tav>
                                      </p:tavLst>
                                    </p:anim>
                                    <p:anim calcmode="lin" valueType="num">
                                      <p:cBhvr>
                                        <p:cTn id="3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211</TotalTime>
  <Words>556</Words>
  <Application>Microsoft Office PowerPoint</Application>
  <PresentationFormat>On-screen Show (4:3)</PresentationFormat>
  <Paragraphs>168</Paragraphs>
  <Slides>22</Slides>
  <Notes>6</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Membrane Fluidity : Its contribution to the Dynamic Nature of the Membrane</vt:lpstr>
      <vt:lpstr> Goal </vt:lpstr>
      <vt:lpstr>Outcomes Upon completion of this teachable unit the student will:</vt:lpstr>
      <vt:lpstr>Context</vt:lpstr>
      <vt:lpstr>Omega 3 Fatty Acids</vt:lpstr>
      <vt:lpstr>PowerPoint Presentation</vt:lpstr>
      <vt:lpstr>PowerPoint Presentation</vt:lpstr>
      <vt:lpstr>PowerPoint Presentation</vt:lpstr>
      <vt:lpstr>PowerPoint Presentation</vt:lpstr>
      <vt:lpstr>Clicker Question</vt:lpstr>
      <vt:lpstr>Clicker Question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Which of the following would occur when a tropical fish suddenly finds itself in the Arctic?  1. Membranes are more rigid 2. Membranes are more fluid 3. Membranes maintain the same fluidity </vt:lpstr>
      <vt:lpstr>Which of the following would occur when a tropical fish suddenly finds itself in the Arctic?  1. Membranes are more rigid 2. Membranes are more fluid 3. Membranes maintain the same fluidity 4. The organism dies 5. The organism survives 6. Membrane maintains function 7. Membrane loses function 8. Lipid composition changes 9. Lipid composition stays the same</vt:lpstr>
      <vt:lpstr>Which of the following would occur when considering the membrane of an organism that…  (is exposed to colder temperatures than it normally experiences?) (is exposed to warmer temperatures than it normally experiences?) (is a psychrophile?) (is a thermophile?) (has a high level of cholesterol in its membrane?) (has a low level of cholesterol in its membrane?) (contains mostly saturated fats?) (contains mostly unsaturated fats?) </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Group 1</dc:creator>
  <cp:lastModifiedBy>Cheston Saunders</cp:lastModifiedBy>
  <cp:revision>40</cp:revision>
  <dcterms:created xsi:type="dcterms:W3CDTF">2013-06-05T17:53:37Z</dcterms:created>
  <dcterms:modified xsi:type="dcterms:W3CDTF">2013-07-22T05:18:04Z</dcterms:modified>
</cp:coreProperties>
</file>